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sldIdLst>
    <p:sldId id="256" r:id="rId5"/>
    <p:sldId id="276" r:id="rId6"/>
    <p:sldId id="281" r:id="rId7"/>
    <p:sldId id="257" r:id="rId8"/>
    <p:sldId id="282" r:id="rId9"/>
    <p:sldId id="258" r:id="rId10"/>
    <p:sldId id="261" r:id="rId11"/>
    <p:sldId id="259" r:id="rId12"/>
    <p:sldId id="277" r:id="rId13"/>
    <p:sldId id="278" r:id="rId14"/>
    <p:sldId id="279" r:id="rId15"/>
    <p:sldId id="280" r:id="rId16"/>
    <p:sldId id="284" r:id="rId17"/>
    <p:sldId id="264" r:id="rId18"/>
    <p:sldId id="286" r:id="rId19"/>
    <p:sldId id="287" r:id="rId20"/>
    <p:sldId id="288" r:id="rId21"/>
    <p:sldId id="265" r:id="rId22"/>
    <p:sldId id="290" r:id="rId23"/>
    <p:sldId id="295" r:id="rId24"/>
    <p:sldId id="289" r:id="rId25"/>
    <p:sldId id="310" r:id="rId26"/>
    <p:sldId id="312" r:id="rId27"/>
    <p:sldId id="319" r:id="rId28"/>
    <p:sldId id="299" r:id="rId29"/>
    <p:sldId id="320" r:id="rId30"/>
    <p:sldId id="303" r:id="rId31"/>
    <p:sldId id="309" r:id="rId32"/>
    <p:sldId id="321" r:id="rId33"/>
    <p:sldId id="308" r:id="rId34"/>
    <p:sldId id="313" r:id="rId35"/>
    <p:sldId id="317" r:id="rId36"/>
    <p:sldId id="322" r:id="rId37"/>
    <p:sldId id="315"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14EBCE2-4F5E-4E73-AE21-AF950D68EE66}">
          <p14:sldIdLst>
            <p14:sldId id="256"/>
            <p14:sldId id="276"/>
            <p14:sldId id="281"/>
            <p14:sldId id="257"/>
            <p14:sldId id="282"/>
            <p14:sldId id="258"/>
            <p14:sldId id="261"/>
            <p14:sldId id="259"/>
            <p14:sldId id="277"/>
            <p14:sldId id="278"/>
            <p14:sldId id="279"/>
            <p14:sldId id="280"/>
            <p14:sldId id="284"/>
            <p14:sldId id="264"/>
            <p14:sldId id="286"/>
            <p14:sldId id="287"/>
            <p14:sldId id="288"/>
            <p14:sldId id="265"/>
            <p14:sldId id="290"/>
            <p14:sldId id="295"/>
            <p14:sldId id="289"/>
            <p14:sldId id="310"/>
            <p14:sldId id="312"/>
            <p14:sldId id="319"/>
            <p14:sldId id="299"/>
            <p14:sldId id="320"/>
            <p14:sldId id="303"/>
            <p14:sldId id="309"/>
            <p14:sldId id="321"/>
            <p14:sldId id="308"/>
            <p14:sldId id="313"/>
            <p14:sldId id="317"/>
            <p14:sldId id="322"/>
            <p14:sldId id="315"/>
            <p14:sldId id="2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7916ACE-4CF3-6732-77B8-85539A3BAE45}" name="krishna chaudhary" initials="kc" userId="e67d51d766e56e2f"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CCCCFF"/>
    <a:srgbClr val="EFDFEF"/>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8"/>
  </p:normalViewPr>
  <p:slideViewPr>
    <p:cSldViewPr snapToGrid="0">
      <p:cViewPr varScale="1">
        <p:scale>
          <a:sx n="84" d="100"/>
          <a:sy n="84" d="100"/>
        </p:scale>
        <p:origin x="408" y="84"/>
      </p:cViewPr>
      <p:guideLst/>
    </p:cSldViewPr>
  </p:slideViewPr>
  <p:notesTextViewPr>
    <p:cViewPr>
      <p:scale>
        <a:sx n="3" d="2"/>
        <a:sy n="3" d="2"/>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a:noFill/>
        </a:ln>
      </dgm:spPr>
      <dgm:t>
        <a:bodyPr lIns="182880" tIns="182880" rIns="182880" bIns="182880"/>
        <a:lstStyle/>
        <a:p>
          <a:pPr marL="0" algn="ctr" rtl="0">
            <a:buNone/>
          </a:pPr>
          <a:r>
            <a:rPr lang="en-US" sz="1400" dirty="0">
              <a:latin typeface="Tenorite" pitchFamily="2" charset="0"/>
            </a:rPr>
            <a:t>Platform that enables developers to build, run and operate applications entirely in the cloud</a:t>
          </a:r>
        </a:p>
      </dgm:t>
    </dgm:pt>
    <dgm:pt modelId="{BCBC007E-0269-421B-9C41-DE26D5C3A822}" type="parTrans" cxnId="{711E093C-AD42-45A4-8D40-A2D39702062E}">
      <dgm:prSet/>
      <dgm:spPr/>
      <dgm:t>
        <a:bodyPr/>
        <a:lstStyle/>
        <a:p>
          <a:endParaRPr lang="en-US">
            <a:latin typeface="Tenorite" pitchFamily="2" charset="0"/>
          </a:endParaRPr>
        </a:p>
      </dgm:t>
    </dgm:pt>
    <dgm:pt modelId="{80230EB7-7230-4881-A631-309C07417378}" type="sibTrans" cxnId="{711E093C-AD42-45A4-8D40-A2D39702062E}">
      <dgm:prSet/>
      <dgm:spPr/>
      <dgm:t>
        <a:bodyPr/>
        <a:lstStyle/>
        <a:p>
          <a:endParaRPr lang="en-US">
            <a:latin typeface="Tenorite" pitchFamily="2" charset="0"/>
          </a:endParaRPr>
        </a:p>
      </dgm:t>
    </dgm:pt>
    <dgm:pt modelId="{73D947E0-108F-4D20-A71E-3CF329F97212}">
      <dgm:prSet phldr="0"/>
      <dgm:spPr>
        <a:solidFill>
          <a:schemeClr val="accent1"/>
        </a:solidFill>
        <a:ln>
          <a:noFill/>
        </a:ln>
      </dgm:spPr>
      <dgm:t>
        <a:bodyPr/>
        <a:lstStyle/>
        <a:p>
          <a:pPr marL="0" algn="ctr" rtl="0">
            <a:buNone/>
          </a:pPr>
          <a:r>
            <a:rPr lang="en-US" sz="2000" dirty="0">
              <a:latin typeface="Tenorite" pitchFamily="2" charset="0"/>
            </a:rPr>
            <a:t>Data Collection</a:t>
          </a: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400" dirty="0">
              <a:latin typeface="Tenorite" pitchFamily="2" charset="0"/>
            </a:rPr>
            <a:t>Process of gathering and measuring information on variable of interests</a:t>
          </a: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Pre-Processing</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dirty="0">
              <a:latin typeface="Tenorite" pitchFamily="2" charset="0"/>
            </a:rPr>
            <a:t>ML Model</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To Website</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Font typeface="Arial" panose="020B0604020202020204" pitchFamily="34" charset="0"/>
            <a:buNone/>
          </a:pPr>
          <a:r>
            <a:rPr lang="en-US" sz="1400" dirty="0">
              <a:latin typeface="Tenorite" pitchFamily="2" charset="0"/>
            </a:rPr>
            <a:t>A preliminary processing of data in order to prepare it for further analysis</a:t>
          </a:r>
        </a:p>
      </dgm:t>
    </dgm:pt>
    <dgm:pt modelId="{1D87A0A5-8024-4710-846B-D5BFAC785107}" type="sibTrans" cxnId="{5A5BA622-5DEB-48B9-88D9-C1DE36C711E5}">
      <dgm:prSet/>
      <dgm:spPr/>
      <dgm:t>
        <a:bodyPr/>
        <a:lstStyle/>
        <a:p>
          <a:endParaRPr lang="en-US">
            <a:latin typeface="Tenorite" pitchFamily="2" charset="0"/>
          </a:endParaRPr>
        </a:p>
      </dgm:t>
    </dgm:pt>
    <dgm:pt modelId="{D5A17F6B-93F5-442B-938A-0F38C281BE88}" type="parTrans" cxnId="{5A5BA622-5DEB-48B9-88D9-C1DE36C711E5}">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b="0" i="0" dirty="0"/>
            <a:t>Can be understood as a program that has been trained to find patterns within new data and make predictions</a:t>
          </a:r>
          <a:endParaRPr lang="en-US" sz="1400" dirty="0">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1E4DD98E-100E-46B7-B24A-408BBF69E9FA}" type="par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dirty="0">
              <a:latin typeface="Tenorite" pitchFamily="2" charset="0"/>
            </a:rPr>
            <a:t>Will be used as a frontend technology to help user’s to interact with application</a:t>
          </a:r>
        </a:p>
      </dgm:t>
    </dgm:pt>
    <dgm:pt modelId="{97624CC8-6315-4683-B26C-C30D552DA5A6}" type="sibTrans" cxnId="{F942F56C-9025-4AA1-9B36-C5AE0A93B0F5}">
      <dgm:prSet/>
      <dgm:spPr/>
      <dgm:t>
        <a:bodyPr/>
        <a:lstStyle/>
        <a:p>
          <a:endParaRPr lang="en-US">
            <a:latin typeface="Tenorite" pitchFamily="2" charset="0"/>
          </a:endParaRPr>
        </a:p>
      </dgm:t>
    </dgm:pt>
    <dgm:pt modelId="{39522508-BC4E-4DD5-A744-AFEFFE36DB74}" type="parTrans" cxnId="{F942F56C-9025-4AA1-9B36-C5AE0A93B0F5}">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dirty="0">
              <a:latin typeface="Tenorite" pitchFamily="2" charset="0"/>
            </a:rPr>
            <a:t>Deploy</a:t>
          </a:r>
        </a:p>
      </dgm:t>
    </dgm:pt>
    <dgm:pt modelId="{84DE1C3A-3FC7-4DB3-88ED-33F65A71557A}" type="sibTrans" cxnId="{179FAFCF-F878-464E-A8A6-1185EFA0E380}">
      <dgm:prSet/>
      <dgm:spPr/>
      <dgm:t>
        <a:bodyPr/>
        <a:lstStyle/>
        <a:p>
          <a:endParaRPr lang="en-US">
            <a:latin typeface="Tenorite" pitchFamily="2" charset="0"/>
          </a:endParaRPr>
        </a:p>
      </dgm:t>
    </dgm:pt>
    <dgm:pt modelId="{4A8C15D4-B36F-4764-B4FF-F2AF790D3E17}" type="parTrans" cxnId="{179FAFCF-F878-464E-A8A6-1185EFA0E38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Y="39653" custLinFactNeighborX="-1833" custLinFactNeighborY="100000"/>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Tenorite" pitchFamily="2" charset="0"/>
            </a:rPr>
            <a:t>Data Collection</a:t>
          </a:r>
        </a:p>
        <a:p>
          <a:pPr marL="0" lvl="1" indent="-114300" algn="ctr" defTabSz="622300">
            <a:lnSpc>
              <a:spcPct val="90000"/>
            </a:lnSpc>
            <a:spcBef>
              <a:spcPct val="0"/>
            </a:spcBef>
            <a:spcAft>
              <a:spcPct val="15000"/>
            </a:spcAft>
            <a:buNone/>
          </a:pPr>
          <a:r>
            <a:rPr lang="en-US" sz="1400" kern="1200" dirty="0">
              <a:latin typeface="Tenorite" pitchFamily="2" charset="0"/>
            </a:rPr>
            <a:t>Process of gathering and measuring information on variable of interests</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Pre-Processing</a:t>
          </a:r>
        </a:p>
        <a:p>
          <a:pPr marL="0" lvl="1" indent="-114300" algn="ctr" defTabSz="622300">
            <a:lnSpc>
              <a:spcPct val="90000"/>
            </a:lnSpc>
            <a:spcBef>
              <a:spcPct val="0"/>
            </a:spcBef>
            <a:spcAft>
              <a:spcPct val="15000"/>
            </a:spcAft>
            <a:buFont typeface="Arial" panose="020B0604020202020204" pitchFamily="34" charset="0"/>
            <a:buNone/>
          </a:pPr>
          <a:r>
            <a:rPr lang="en-US" sz="1400" kern="1200" dirty="0">
              <a:latin typeface="Tenorite" pitchFamily="2" charset="0"/>
            </a:rPr>
            <a:t>A preliminary processing of data in order to prepare it for further analysis</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ML Model</a:t>
          </a:r>
        </a:p>
        <a:p>
          <a:pPr marL="0" lvl="1" indent="-114300" algn="ctr" defTabSz="622300">
            <a:lnSpc>
              <a:spcPct val="90000"/>
            </a:lnSpc>
            <a:spcBef>
              <a:spcPct val="0"/>
            </a:spcBef>
            <a:spcAft>
              <a:spcPct val="15000"/>
            </a:spcAft>
            <a:buNone/>
          </a:pPr>
          <a:r>
            <a:rPr lang="en-US" sz="1400" b="0" i="0" kern="1200" dirty="0"/>
            <a:t>Can be understood as a program that has been trained to find patterns within new data and make predictions</a:t>
          </a:r>
          <a:endParaRPr lang="en-US" sz="1400" kern="1200" dirty="0">
            <a:latin typeface="Tenorite" pitchFamily="2" charset="0"/>
          </a:endParaRP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To Website</a:t>
          </a:r>
        </a:p>
        <a:p>
          <a:pPr marL="0" lvl="1" indent="-114300" algn="ctr" defTabSz="622300" rtl="0">
            <a:lnSpc>
              <a:spcPct val="90000"/>
            </a:lnSpc>
            <a:spcBef>
              <a:spcPct val="0"/>
            </a:spcBef>
            <a:spcAft>
              <a:spcPct val="15000"/>
            </a:spcAft>
            <a:buNone/>
          </a:pPr>
          <a:r>
            <a:rPr lang="en-US" sz="1400" kern="1200" dirty="0">
              <a:latin typeface="Tenorite" pitchFamily="2" charset="0"/>
            </a:rPr>
            <a:t>Will be used as a frontend technology to help user’s to interact with application</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Deploy</a:t>
          </a:r>
        </a:p>
        <a:p>
          <a:pPr marL="0" lvl="1" indent="-114300" algn="ctr" defTabSz="622300" rtl="0">
            <a:lnSpc>
              <a:spcPct val="90000"/>
            </a:lnSpc>
            <a:spcBef>
              <a:spcPct val="0"/>
            </a:spcBef>
            <a:spcAft>
              <a:spcPct val="15000"/>
            </a:spcAft>
            <a:buNone/>
          </a:pPr>
          <a:r>
            <a:rPr lang="en-US" sz="1400" kern="1200" dirty="0">
              <a:latin typeface="Tenorite" pitchFamily="2" charset="0"/>
            </a:rPr>
            <a:t>Platform that enables developers to build, run and operate applications entirely in the cloud</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224177" y="3349739"/>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7/22/2022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2867216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7/22/2022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7/22/2022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7/22/2022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7/22/2022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7/22/2022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7/22/2022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7/22/2022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7/22/2022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7/22/2022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7/22/2022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7/22/2022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hyperlink" Target="https://mrs-website.herokuapp.com/"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alpha val="46000"/>
                <a:lumMod val="10000"/>
                <a:lumOff val="9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805777" y="2034988"/>
            <a:ext cx="7352393" cy="1945171"/>
          </a:xfrm>
          <a:effectLst>
            <a:outerShdw blurRad="50800" dist="38100" dir="16200000" rotWithShape="0">
              <a:prstClr val="black">
                <a:alpha val="40000"/>
              </a:prstClr>
            </a:outerShdw>
          </a:effectLst>
        </p:spPr>
        <p:txBody>
          <a:bodyPr/>
          <a:lstStyle/>
          <a:p>
            <a:pPr algn="ctr"/>
            <a:r>
              <a:rPr lang="en-US" sz="4400" dirty="0"/>
              <a:t>END-END MOVIE RECOMMENDATION SYSTEM</a:t>
            </a:r>
            <a:br>
              <a:rPr lang="en-US" sz="4400" dirty="0"/>
            </a:br>
            <a:r>
              <a:rPr lang="en-US" sz="4400" dirty="0"/>
              <a:t>USING MACHINE </a:t>
            </a:r>
            <a:r>
              <a:rPr lang="en-US" sz="4400" dirty="0">
                <a:effectLst>
                  <a:outerShdw blurRad="38100" dist="38100" dir="2700000" algn="tl">
                    <a:srgbClr val="000000">
                      <a:alpha val="43137"/>
                    </a:srgbClr>
                  </a:outerShdw>
                </a:effectLst>
              </a:rPr>
              <a:t>LEARNING</a:t>
            </a:r>
            <a:r>
              <a:rPr lang="en-US" sz="4400" dirty="0"/>
              <a:t> </a:t>
            </a:r>
          </a:p>
        </p:txBody>
      </p:sp>
      <p:sp>
        <p:nvSpPr>
          <p:cNvPr id="4" name="Subtitle 3">
            <a:extLst>
              <a:ext uri="{FF2B5EF4-FFF2-40B4-BE49-F238E27FC236}">
                <a16:creationId xmlns:a16="http://schemas.microsoft.com/office/drawing/2014/main" id="{95BAEFD7-A3F3-464B-98A1-22452466AA7E}"/>
              </a:ext>
            </a:extLst>
          </p:cNvPr>
          <p:cNvSpPr>
            <a:spLocks noGrp="1"/>
          </p:cNvSpPr>
          <p:nvPr>
            <p:ph type="subTitle" idx="1"/>
          </p:nvPr>
        </p:nvSpPr>
        <p:spPr>
          <a:xfrm>
            <a:off x="7969624" y="5297972"/>
            <a:ext cx="3585882" cy="1712258"/>
          </a:xfrm>
          <a:effectLst>
            <a:outerShdw blurRad="50800" dist="38100" dir="5400000" algn="t" rotWithShape="0">
              <a:prstClr val="black">
                <a:alpha val="40000"/>
              </a:prstClr>
            </a:outerShdw>
          </a:effectLst>
        </p:spPr>
        <p:txBody>
          <a:bodyPr/>
          <a:lstStyle/>
          <a:p>
            <a:r>
              <a:rPr lang="en-US" b="1" dirty="0"/>
              <a:t>Submitted By:</a:t>
            </a:r>
          </a:p>
          <a:p>
            <a:r>
              <a:rPr lang="en-US" sz="2800" dirty="0"/>
              <a:t>Krishna Chaudhary</a:t>
            </a:r>
          </a:p>
          <a:p>
            <a:r>
              <a:rPr lang="en-US" sz="2800" dirty="0"/>
              <a:t>Himanshu Joshi</a:t>
            </a:r>
            <a:endParaRPr lang="en-IN" sz="2800" dirty="0"/>
          </a:p>
        </p:txBody>
      </p:sp>
      <p:sp>
        <p:nvSpPr>
          <p:cNvPr id="5" name="Subtitle 3">
            <a:extLst>
              <a:ext uri="{FF2B5EF4-FFF2-40B4-BE49-F238E27FC236}">
                <a16:creationId xmlns:a16="http://schemas.microsoft.com/office/drawing/2014/main" id="{553C71D6-CB52-4A72-AC8A-4CC76D16BC54}"/>
              </a:ext>
            </a:extLst>
          </p:cNvPr>
          <p:cNvSpPr txBox="1">
            <a:spLocks/>
          </p:cNvSpPr>
          <p:nvPr/>
        </p:nvSpPr>
        <p:spPr>
          <a:xfrm>
            <a:off x="2104315" y="5297972"/>
            <a:ext cx="4597400" cy="1177037"/>
          </a:xfrm>
          <a:prstGeom prst="rect">
            <a:avLst/>
          </a:prstGeom>
          <a:effectLst>
            <a:outerShdw blurRad="50800" dist="38100" dir="5400000" algn="t" rotWithShape="0">
              <a:prstClr val="black">
                <a:alpha val="40000"/>
              </a:prstClr>
            </a:outerShdw>
          </a:effectLst>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Guided By:</a:t>
            </a:r>
          </a:p>
          <a:p>
            <a:pPr algn="ctr"/>
            <a:r>
              <a:rPr lang="en-US" dirty="0"/>
              <a:t>Mr. </a:t>
            </a:r>
            <a:r>
              <a:rPr lang="en-US" dirty="0" err="1"/>
              <a:t>Purushottam</a:t>
            </a:r>
            <a:r>
              <a:rPr lang="en-US" dirty="0"/>
              <a:t> Sharma</a:t>
            </a:r>
            <a:endParaRPr lang="en-IN" dirty="0"/>
          </a:p>
        </p:txBody>
      </p:sp>
      <p:pic>
        <p:nvPicPr>
          <p:cNvPr id="10" name="Picture 9">
            <a:extLst>
              <a:ext uri="{FF2B5EF4-FFF2-40B4-BE49-F238E27FC236}">
                <a16:creationId xmlns:a16="http://schemas.microsoft.com/office/drawing/2014/main" id="{A341DDF4-02AE-4E74-AD5A-F15C60F2241D}"/>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1000"/>
                                        <p:tgtEl>
                                          <p:spTgt spid="4">
                                            <p:txEl>
                                              <p:pRg st="2" end="2"/>
                                            </p:txEl>
                                          </p:spTgt>
                                        </p:tgtEl>
                                      </p:cBhvr>
                                    </p:animEffect>
                                    <p:anim calcmode="lin" valueType="num">
                                      <p:cBhvr>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F3D0-7C92-4689-B6FA-927788E5CF47}"/>
              </a:ext>
            </a:extLst>
          </p:cNvPr>
          <p:cNvSpPr>
            <a:spLocks noGrp="1"/>
          </p:cNvSpPr>
          <p:nvPr>
            <p:ph type="title"/>
          </p:nvPr>
        </p:nvSpPr>
        <p:spPr/>
        <p:txBody>
          <a:bodyPr/>
          <a:lstStyle/>
          <a:p>
            <a:pPr algn="ctr"/>
            <a:r>
              <a:rPr lang="en-US" dirty="0"/>
              <a:t>Content-Based Filtering</a:t>
            </a:r>
            <a:endParaRPr lang="en-IN" dirty="0"/>
          </a:p>
        </p:txBody>
      </p:sp>
      <p:sp>
        <p:nvSpPr>
          <p:cNvPr id="3" name="Text Placeholder 2">
            <a:extLst>
              <a:ext uri="{FF2B5EF4-FFF2-40B4-BE49-F238E27FC236}">
                <a16:creationId xmlns:a16="http://schemas.microsoft.com/office/drawing/2014/main" id="{13C82AB4-EFFD-41FF-B617-76B45DB9BFB3}"/>
              </a:ext>
            </a:extLst>
          </p:cNvPr>
          <p:cNvSpPr>
            <a:spLocks noGrp="1"/>
          </p:cNvSpPr>
          <p:nvPr>
            <p:ph type="body" idx="1"/>
          </p:nvPr>
        </p:nvSpPr>
        <p:spPr>
          <a:xfrm>
            <a:off x="1167493" y="2653166"/>
            <a:ext cx="6241378" cy="3341770"/>
          </a:xfrm>
        </p:spPr>
        <p:txBody>
          <a:bodyPr/>
          <a:lstStyle/>
          <a:p>
            <a:r>
              <a:rPr lang="en-US" sz="2120" dirty="0"/>
              <a:t>In this filtration strategy the algorithm recommends products which user has liked in the past. For example, if the user likes sci-fi movies like spider-man then we can recommend other marvels movie like Dr. Strange.</a:t>
            </a:r>
            <a:endParaRPr lang="en-IN" sz="2120" dirty="0"/>
          </a:p>
        </p:txBody>
      </p:sp>
      <p:pic>
        <p:nvPicPr>
          <p:cNvPr id="8" name="Picture 7">
            <a:extLst>
              <a:ext uri="{FF2B5EF4-FFF2-40B4-BE49-F238E27FC236}">
                <a16:creationId xmlns:a16="http://schemas.microsoft.com/office/drawing/2014/main" id="{9A207259-1785-4F78-A497-EF4A149CA9E0}"/>
              </a:ext>
            </a:extLst>
          </p:cNvPr>
          <p:cNvPicPr>
            <a:picLocks noChangeAspect="1"/>
          </p:cNvPicPr>
          <p:nvPr/>
        </p:nvPicPr>
        <p:blipFill>
          <a:blip r:embed="rId2"/>
          <a:stretch>
            <a:fillRect/>
          </a:stretch>
        </p:blipFill>
        <p:spPr>
          <a:xfrm>
            <a:off x="7408870" y="2653167"/>
            <a:ext cx="3285150" cy="3341769"/>
          </a:xfrm>
          <a:prstGeom prst="rect">
            <a:avLst/>
          </a:prstGeom>
        </p:spPr>
      </p:pic>
      <p:pic>
        <p:nvPicPr>
          <p:cNvPr id="7" name="Picture 6">
            <a:extLst>
              <a:ext uri="{FF2B5EF4-FFF2-40B4-BE49-F238E27FC236}">
                <a16:creationId xmlns:a16="http://schemas.microsoft.com/office/drawing/2014/main" id="{2001456D-D378-4550-B6DA-4026A7D542CB}"/>
              </a:ext>
            </a:extLst>
          </p:cNvPr>
          <p:cNvPicPr>
            <a:picLocks noChangeAspect="1"/>
          </p:cNvPicPr>
          <p:nvPr/>
        </p:nvPicPr>
        <p:blipFill>
          <a:blip r:embed="rId3"/>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71129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F3D0-7C92-4689-B6FA-927788E5CF47}"/>
              </a:ext>
            </a:extLst>
          </p:cNvPr>
          <p:cNvSpPr>
            <a:spLocks noGrp="1"/>
          </p:cNvSpPr>
          <p:nvPr>
            <p:ph type="title"/>
          </p:nvPr>
        </p:nvSpPr>
        <p:spPr/>
        <p:txBody>
          <a:bodyPr/>
          <a:lstStyle/>
          <a:p>
            <a:pPr algn="ctr"/>
            <a:r>
              <a:rPr lang="en-US" dirty="0"/>
              <a:t>Collaborative-Based Filtering</a:t>
            </a:r>
            <a:endParaRPr lang="en-IN" dirty="0"/>
          </a:p>
        </p:txBody>
      </p:sp>
      <p:sp>
        <p:nvSpPr>
          <p:cNvPr id="3" name="Text Placeholder 2">
            <a:extLst>
              <a:ext uri="{FF2B5EF4-FFF2-40B4-BE49-F238E27FC236}">
                <a16:creationId xmlns:a16="http://schemas.microsoft.com/office/drawing/2014/main" id="{13C82AB4-EFFD-41FF-B617-76B45DB9BFB3}"/>
              </a:ext>
            </a:extLst>
          </p:cNvPr>
          <p:cNvSpPr>
            <a:spLocks noGrp="1"/>
          </p:cNvSpPr>
          <p:nvPr>
            <p:ph type="body" idx="1"/>
          </p:nvPr>
        </p:nvSpPr>
        <p:spPr>
          <a:xfrm>
            <a:off x="1167492" y="2653166"/>
            <a:ext cx="6330587" cy="3341770"/>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This filtration strategy is based on the combination of user’s interest and compare it with other user’s interest. The history of all the users plays an Important role here. For example, if user ‘A’ likes ‘Thor’ and ‘Batman’ and the user ‘B’ likes ‘Batman’ and ‘Justice League’ then they have similar interests because these movies belong to super-hero genre. So, there are high </a:t>
            </a:r>
            <a:r>
              <a:rPr lang="en-IN" sz="1800" dirty="0">
                <a:effectLst/>
                <a:latin typeface="Lato" panose="020F0502020204030203" pitchFamily="34" charset="0"/>
                <a:ea typeface="Calibri" panose="020F0502020204030204" pitchFamily="34" charset="0"/>
                <a:cs typeface="Times New Roman" panose="02020603050405020304" pitchFamily="18" charset="0"/>
              </a:rPr>
              <a:t>probability that the user ‘A’ would like ‘Justice League’ and the user ‘B’ would like’s ‘Thor’</a:t>
            </a:r>
            <a:endParaRPr lang="en-IN" sz="2120" dirty="0"/>
          </a:p>
        </p:txBody>
      </p:sp>
      <p:pic>
        <p:nvPicPr>
          <p:cNvPr id="7" name="Picture 6">
            <a:extLst>
              <a:ext uri="{FF2B5EF4-FFF2-40B4-BE49-F238E27FC236}">
                <a16:creationId xmlns:a16="http://schemas.microsoft.com/office/drawing/2014/main" id="{8BBDE3F8-95C5-49BE-B9F4-FA32CB0B3C3D}"/>
              </a:ext>
            </a:extLst>
          </p:cNvPr>
          <p:cNvPicPr>
            <a:picLocks noChangeAspect="1"/>
          </p:cNvPicPr>
          <p:nvPr/>
        </p:nvPicPr>
        <p:blipFill>
          <a:blip r:embed="rId2"/>
          <a:stretch>
            <a:fillRect/>
          </a:stretch>
        </p:blipFill>
        <p:spPr>
          <a:xfrm>
            <a:off x="7601047" y="2653167"/>
            <a:ext cx="3253419" cy="3341770"/>
          </a:xfrm>
          <a:prstGeom prst="rect">
            <a:avLst/>
          </a:prstGeom>
        </p:spPr>
      </p:pic>
      <p:pic>
        <p:nvPicPr>
          <p:cNvPr id="8" name="Picture 7">
            <a:extLst>
              <a:ext uri="{FF2B5EF4-FFF2-40B4-BE49-F238E27FC236}">
                <a16:creationId xmlns:a16="http://schemas.microsoft.com/office/drawing/2014/main" id="{ECE81591-4B61-46A1-9687-23A0858A670B}"/>
              </a:ext>
            </a:extLst>
          </p:cNvPr>
          <p:cNvPicPr>
            <a:picLocks noChangeAspect="1"/>
          </p:cNvPicPr>
          <p:nvPr/>
        </p:nvPicPr>
        <p:blipFill>
          <a:blip r:embed="rId3"/>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08106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F3D0-7C92-4689-B6FA-927788E5CF47}"/>
              </a:ext>
            </a:extLst>
          </p:cNvPr>
          <p:cNvSpPr>
            <a:spLocks noGrp="1"/>
          </p:cNvSpPr>
          <p:nvPr>
            <p:ph type="title"/>
          </p:nvPr>
        </p:nvSpPr>
        <p:spPr>
          <a:xfrm>
            <a:off x="821804" y="480041"/>
            <a:ext cx="9779183" cy="1325563"/>
          </a:xfrm>
        </p:spPr>
        <p:txBody>
          <a:bodyPr/>
          <a:lstStyle/>
          <a:p>
            <a:pPr algn="ctr"/>
            <a:r>
              <a:rPr lang="en-US" dirty="0"/>
              <a:t>Hybrid-Based Filtering</a:t>
            </a:r>
            <a:endParaRPr lang="en-IN" dirty="0"/>
          </a:p>
        </p:txBody>
      </p:sp>
      <p:sp>
        <p:nvSpPr>
          <p:cNvPr id="3" name="Text Placeholder 2">
            <a:extLst>
              <a:ext uri="{FF2B5EF4-FFF2-40B4-BE49-F238E27FC236}">
                <a16:creationId xmlns:a16="http://schemas.microsoft.com/office/drawing/2014/main" id="{13C82AB4-EFFD-41FF-B617-76B45DB9BFB3}"/>
              </a:ext>
            </a:extLst>
          </p:cNvPr>
          <p:cNvSpPr>
            <a:spLocks noGrp="1"/>
          </p:cNvSpPr>
          <p:nvPr>
            <p:ph type="body" idx="1"/>
          </p:nvPr>
        </p:nvSpPr>
        <p:spPr>
          <a:xfrm>
            <a:off x="821804" y="2407839"/>
            <a:ext cx="5077191" cy="4126776"/>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This filtration strategy is based on the combination of user’s interest and compare it with other user’s interest. The history of all the users plays an Important role here. For example, if user ‘A’ likes ‘Thor’ and ‘Batman’ and the user ‘B’ likes ‘Batman’ and ‘Justice League’ then they have similar interests because these movies belong to super-hero genre. So, there are high </a:t>
            </a:r>
            <a:r>
              <a:rPr lang="en-IN" sz="1800" dirty="0">
                <a:effectLst/>
                <a:latin typeface="Lato" panose="020F0502020204030203" pitchFamily="34" charset="0"/>
                <a:ea typeface="Calibri" panose="020F0502020204030204" pitchFamily="34" charset="0"/>
                <a:cs typeface="Times New Roman" panose="02020603050405020304" pitchFamily="18" charset="0"/>
              </a:rPr>
              <a:t>probability that the user ‘A’ would like ‘Justice League’ and the user ‘B’ would like’s ‘Thor’.</a:t>
            </a:r>
            <a:endParaRPr lang="en-IN" sz="2120" dirty="0"/>
          </a:p>
        </p:txBody>
      </p:sp>
      <p:pic>
        <p:nvPicPr>
          <p:cNvPr id="8" name="Picture 7" descr="A hybrid paper recommendation system. | Download Scientific Diagram">
            <a:extLst>
              <a:ext uri="{FF2B5EF4-FFF2-40B4-BE49-F238E27FC236}">
                <a16:creationId xmlns:a16="http://schemas.microsoft.com/office/drawing/2014/main" id="{73680E3B-81F3-42F9-8EC7-058C531941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98994" y="2407839"/>
            <a:ext cx="5731727" cy="2505075"/>
          </a:xfrm>
          <a:prstGeom prst="rect">
            <a:avLst/>
          </a:prstGeom>
          <a:noFill/>
          <a:ln>
            <a:noFill/>
          </a:ln>
        </p:spPr>
      </p:pic>
      <p:pic>
        <p:nvPicPr>
          <p:cNvPr id="7" name="Picture 6">
            <a:extLst>
              <a:ext uri="{FF2B5EF4-FFF2-40B4-BE49-F238E27FC236}">
                <a16:creationId xmlns:a16="http://schemas.microsoft.com/office/drawing/2014/main" id="{7330C5CD-FB6E-4AB8-970A-3F8145827249}"/>
              </a:ext>
            </a:extLst>
          </p:cNvPr>
          <p:cNvPicPr>
            <a:picLocks noChangeAspect="1"/>
          </p:cNvPicPr>
          <p:nvPr/>
        </p:nvPicPr>
        <p:blipFill>
          <a:blip r:embed="rId3"/>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54933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485322" y="2231500"/>
            <a:ext cx="7076621" cy="2395000"/>
          </a:xfrm>
        </p:spPr>
        <p:txBody>
          <a:bodyPr/>
          <a:lstStyle/>
          <a:p>
            <a:r>
              <a:rPr lang="en-US" sz="6000" dirty="0">
                <a:solidFill>
                  <a:srgbClr val="CCCCFF"/>
                </a:solidFill>
              </a:rPr>
              <a:t>Part-2 </a:t>
            </a:r>
            <a:br>
              <a:rPr lang="en-US" sz="6000" dirty="0">
                <a:solidFill>
                  <a:srgbClr val="CCCCFF"/>
                </a:solidFill>
              </a:rPr>
            </a:br>
            <a:r>
              <a:rPr lang="en-US" sz="6000" dirty="0">
                <a:solidFill>
                  <a:srgbClr val="CCCCFF"/>
                </a:solidFill>
              </a:rPr>
              <a:t>Project-Planning &amp; Requirement</a:t>
            </a:r>
            <a:endParaRPr lang="en-IN" dirty="0">
              <a:solidFill>
                <a:srgbClr val="CCCCFF"/>
              </a:solidFill>
            </a:endParaRPr>
          </a:p>
        </p:txBody>
      </p:sp>
      <p:pic>
        <p:nvPicPr>
          <p:cNvPr id="3" name="Picture 2">
            <a:extLst>
              <a:ext uri="{FF2B5EF4-FFF2-40B4-BE49-F238E27FC236}">
                <a16:creationId xmlns:a16="http://schemas.microsoft.com/office/drawing/2014/main" id="{645E730D-423A-4867-A905-A69B8DF13256}"/>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7919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pPr algn="ctr"/>
            <a:r>
              <a:rPr lang="en-US" dirty="0"/>
              <a:t>Project Flow</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2053758365"/>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dirty="0"/>
          </a:p>
        </p:txBody>
      </p:sp>
      <p:pic>
        <p:nvPicPr>
          <p:cNvPr id="11" name="Picture 10">
            <a:extLst>
              <a:ext uri="{FF2B5EF4-FFF2-40B4-BE49-F238E27FC236}">
                <a16:creationId xmlns:a16="http://schemas.microsoft.com/office/drawing/2014/main" id="{69AD564C-090C-430C-9D02-EA47C9D40A97}"/>
              </a:ext>
            </a:extLst>
          </p:cNvPr>
          <p:cNvPicPr>
            <a:picLocks noChangeAspect="1"/>
          </p:cNvPicPr>
          <p:nvPr/>
        </p:nvPicPr>
        <p:blipFill>
          <a:blip r:embed="rId7"/>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70020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2795-AD9D-4412-994C-4E17DB4F4338}"/>
              </a:ext>
            </a:extLst>
          </p:cNvPr>
          <p:cNvSpPr>
            <a:spLocks noGrp="1"/>
          </p:cNvSpPr>
          <p:nvPr>
            <p:ph type="title"/>
          </p:nvPr>
        </p:nvSpPr>
        <p:spPr/>
        <p:txBody>
          <a:bodyPr/>
          <a:lstStyle/>
          <a:p>
            <a:pPr algn="ctr"/>
            <a:r>
              <a:rPr lang="en-US" dirty="0"/>
              <a:t>About Dataset</a:t>
            </a:r>
            <a:endParaRPr lang="en-IN" dirty="0"/>
          </a:p>
        </p:txBody>
      </p:sp>
      <p:sp>
        <p:nvSpPr>
          <p:cNvPr id="3" name="Text Placeholder 2">
            <a:extLst>
              <a:ext uri="{FF2B5EF4-FFF2-40B4-BE49-F238E27FC236}">
                <a16:creationId xmlns:a16="http://schemas.microsoft.com/office/drawing/2014/main" id="{985B76FF-A241-4FC1-92A1-943B4554F70C}"/>
              </a:ext>
            </a:extLst>
          </p:cNvPr>
          <p:cNvSpPr>
            <a:spLocks noGrp="1"/>
          </p:cNvSpPr>
          <p:nvPr>
            <p:ph type="body" idx="1"/>
          </p:nvPr>
        </p:nvSpPr>
        <p:spPr>
          <a:xfrm>
            <a:off x="381000" y="2322286"/>
            <a:ext cx="10954657" cy="4399189"/>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3200" dirty="0">
                <a:effectLst/>
                <a:latin typeface="Calibri" panose="020F0502020204030204" pitchFamily="34" charset="0"/>
                <a:ea typeface="Calibri" panose="020F0502020204030204" pitchFamily="34" charset="0"/>
                <a:cs typeface="Times New Roman" panose="02020603050405020304" pitchFamily="18" charset="0"/>
              </a:rPr>
              <a:t>This is a </a:t>
            </a:r>
            <a:r>
              <a:rPr lang="en-US" sz="3200" b="1" dirty="0">
                <a:effectLst/>
                <a:latin typeface="Calibri" panose="020F0502020204030204" pitchFamily="34" charset="0"/>
                <a:ea typeface="Calibri" panose="020F0502020204030204" pitchFamily="34" charset="0"/>
                <a:cs typeface="Times New Roman" panose="02020603050405020304" pitchFamily="18" charset="0"/>
              </a:rPr>
              <a:t>TMDB 5000 Movie </a:t>
            </a:r>
            <a:r>
              <a:rPr lang="en-US" sz="3200" dirty="0">
                <a:effectLst/>
                <a:latin typeface="Calibri" panose="020F0502020204030204" pitchFamily="34" charset="0"/>
                <a:ea typeface="Calibri" panose="020F0502020204030204" pitchFamily="34" charset="0"/>
                <a:cs typeface="Times New Roman" panose="02020603050405020304" pitchFamily="18" charset="0"/>
              </a:rPr>
              <a:t>Dataset. There are </a:t>
            </a:r>
            <a:r>
              <a:rPr lang="en-US" sz="3200" b="1" dirty="0">
                <a:effectLst/>
                <a:latin typeface="Calibri" panose="020F0502020204030204" pitchFamily="34" charset="0"/>
                <a:ea typeface="Calibri" panose="020F0502020204030204" pitchFamily="34" charset="0"/>
                <a:cs typeface="Times New Roman" panose="02020603050405020304" pitchFamily="18" charset="0"/>
              </a:rPr>
              <a:t>two</a:t>
            </a:r>
            <a:r>
              <a:rPr lang="en-US" sz="3200" dirty="0">
                <a:effectLst/>
                <a:latin typeface="Calibri" panose="020F0502020204030204" pitchFamily="34" charset="0"/>
                <a:ea typeface="Calibri" panose="020F0502020204030204" pitchFamily="34" charset="0"/>
                <a:cs typeface="Times New Roman" panose="02020603050405020304" pitchFamily="18" charset="0"/>
              </a:rPr>
              <a:t> csv files.</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Movies: </a:t>
            </a:r>
            <a:r>
              <a:rPr lang="en-US"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movie dataset contains information of movies in which we have different columns like genres, homepage, id, keywords etc.</a:t>
            </a:r>
            <a:endPar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Credits: </a:t>
            </a:r>
            <a:r>
              <a:rPr lang="en-US"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credits dataset contains information of cast and crew with the name of movie in which they have worked.</a:t>
            </a:r>
            <a:endPar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76BAFD1-F7FD-4CBC-ABDB-57EE353B2C98}"/>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40743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BCE7A6-13E1-4EC7-B94F-4EFD7775EB8E}"/>
              </a:ext>
            </a:extLst>
          </p:cNvPr>
          <p:cNvSpPr>
            <a:spLocks noGrp="1"/>
          </p:cNvSpPr>
          <p:nvPr>
            <p:ph type="dt" sz="half" idx="2"/>
          </p:nvPr>
        </p:nvSpPr>
        <p:spPr/>
        <p:txBody>
          <a:bodyPr/>
          <a:lstStyle/>
          <a:p>
            <a:fld id="{DD9C8446-696E-6942-B6C8-CC9CAD0B34E0}" type="datetime1">
              <a:rPr lang="en-US" smtClean="0"/>
              <a:pPr/>
              <a:t>7/22/2022</a:t>
            </a:fld>
            <a:endParaRPr lang="en-US" dirty="0"/>
          </a:p>
        </p:txBody>
      </p:sp>
      <p:sp>
        <p:nvSpPr>
          <p:cNvPr id="5" name="Footer Placeholder 4">
            <a:extLst>
              <a:ext uri="{FF2B5EF4-FFF2-40B4-BE49-F238E27FC236}">
                <a16:creationId xmlns:a16="http://schemas.microsoft.com/office/drawing/2014/main" id="{816ED3D5-7D85-4883-AD52-D54FD5091AC9}"/>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0D408BC-97AF-4A80-B02F-3450A7C2295F}"/>
              </a:ext>
            </a:extLst>
          </p:cNvPr>
          <p:cNvSpPr>
            <a:spLocks noGrp="1"/>
          </p:cNvSpPr>
          <p:nvPr>
            <p:ph type="sldNum" sz="quarter" idx="4"/>
          </p:nvPr>
        </p:nvSpPr>
        <p:spPr/>
        <p:txBody>
          <a:bodyPr/>
          <a:lstStyle/>
          <a:p>
            <a:fld id="{294A09A9-5501-47C1-A89A-A340965A2BE2}" type="slidenum">
              <a:rPr lang="en-US" smtClean="0"/>
              <a:pPr/>
              <a:t>16</a:t>
            </a:fld>
            <a:endParaRPr lang="en-US" dirty="0"/>
          </a:p>
        </p:txBody>
      </p:sp>
      <p:graphicFrame>
        <p:nvGraphicFramePr>
          <p:cNvPr id="10" name="Table 10">
            <a:extLst>
              <a:ext uri="{FF2B5EF4-FFF2-40B4-BE49-F238E27FC236}">
                <a16:creationId xmlns:a16="http://schemas.microsoft.com/office/drawing/2014/main" id="{7C3C7F79-3F56-48F2-962E-AB493701491E}"/>
              </a:ext>
            </a:extLst>
          </p:cNvPr>
          <p:cNvGraphicFramePr>
            <a:graphicFrameLocks noGrp="1"/>
          </p:cNvGraphicFramePr>
          <p:nvPr>
            <p:ph idx="1"/>
            <p:extLst>
              <p:ext uri="{D42A27DB-BD31-4B8C-83A1-F6EECF244321}">
                <p14:modId xmlns:p14="http://schemas.microsoft.com/office/powerpoint/2010/main" val="2170950425"/>
              </p:ext>
            </p:extLst>
          </p:nvPr>
        </p:nvGraphicFramePr>
        <p:xfrm>
          <a:off x="0" y="0"/>
          <a:ext cx="13106400" cy="6883400"/>
        </p:xfrm>
        <a:graphic>
          <a:graphicData uri="http://schemas.openxmlformats.org/drawingml/2006/table">
            <a:tbl>
              <a:tblPr firstRow="1" bandRow="1">
                <a:tableStyleId>{5C22544A-7EE6-4342-B048-85BDC9FD1C3A}</a:tableStyleId>
              </a:tblPr>
              <a:tblGrid>
                <a:gridCol w="655320">
                  <a:extLst>
                    <a:ext uri="{9D8B030D-6E8A-4147-A177-3AD203B41FA5}">
                      <a16:colId xmlns:a16="http://schemas.microsoft.com/office/drawing/2014/main" val="2080206287"/>
                    </a:ext>
                  </a:extLst>
                </a:gridCol>
                <a:gridCol w="655320">
                  <a:extLst>
                    <a:ext uri="{9D8B030D-6E8A-4147-A177-3AD203B41FA5}">
                      <a16:colId xmlns:a16="http://schemas.microsoft.com/office/drawing/2014/main" val="1118376908"/>
                    </a:ext>
                  </a:extLst>
                </a:gridCol>
                <a:gridCol w="655320">
                  <a:extLst>
                    <a:ext uri="{9D8B030D-6E8A-4147-A177-3AD203B41FA5}">
                      <a16:colId xmlns:a16="http://schemas.microsoft.com/office/drawing/2014/main" val="3685421369"/>
                    </a:ext>
                  </a:extLst>
                </a:gridCol>
                <a:gridCol w="655320">
                  <a:extLst>
                    <a:ext uri="{9D8B030D-6E8A-4147-A177-3AD203B41FA5}">
                      <a16:colId xmlns:a16="http://schemas.microsoft.com/office/drawing/2014/main" val="247363022"/>
                    </a:ext>
                  </a:extLst>
                </a:gridCol>
                <a:gridCol w="655320">
                  <a:extLst>
                    <a:ext uri="{9D8B030D-6E8A-4147-A177-3AD203B41FA5}">
                      <a16:colId xmlns:a16="http://schemas.microsoft.com/office/drawing/2014/main" val="1986130816"/>
                    </a:ext>
                  </a:extLst>
                </a:gridCol>
                <a:gridCol w="655320">
                  <a:extLst>
                    <a:ext uri="{9D8B030D-6E8A-4147-A177-3AD203B41FA5}">
                      <a16:colId xmlns:a16="http://schemas.microsoft.com/office/drawing/2014/main" val="3248880813"/>
                    </a:ext>
                  </a:extLst>
                </a:gridCol>
                <a:gridCol w="655320">
                  <a:extLst>
                    <a:ext uri="{9D8B030D-6E8A-4147-A177-3AD203B41FA5}">
                      <a16:colId xmlns:a16="http://schemas.microsoft.com/office/drawing/2014/main" val="15921811"/>
                    </a:ext>
                  </a:extLst>
                </a:gridCol>
                <a:gridCol w="655320">
                  <a:extLst>
                    <a:ext uri="{9D8B030D-6E8A-4147-A177-3AD203B41FA5}">
                      <a16:colId xmlns:a16="http://schemas.microsoft.com/office/drawing/2014/main" val="764223302"/>
                    </a:ext>
                  </a:extLst>
                </a:gridCol>
                <a:gridCol w="655320">
                  <a:extLst>
                    <a:ext uri="{9D8B030D-6E8A-4147-A177-3AD203B41FA5}">
                      <a16:colId xmlns:a16="http://schemas.microsoft.com/office/drawing/2014/main" val="613245139"/>
                    </a:ext>
                  </a:extLst>
                </a:gridCol>
                <a:gridCol w="655320">
                  <a:extLst>
                    <a:ext uri="{9D8B030D-6E8A-4147-A177-3AD203B41FA5}">
                      <a16:colId xmlns:a16="http://schemas.microsoft.com/office/drawing/2014/main" val="2053560365"/>
                    </a:ext>
                  </a:extLst>
                </a:gridCol>
                <a:gridCol w="655320">
                  <a:extLst>
                    <a:ext uri="{9D8B030D-6E8A-4147-A177-3AD203B41FA5}">
                      <a16:colId xmlns:a16="http://schemas.microsoft.com/office/drawing/2014/main" val="2548732062"/>
                    </a:ext>
                  </a:extLst>
                </a:gridCol>
                <a:gridCol w="655320">
                  <a:extLst>
                    <a:ext uri="{9D8B030D-6E8A-4147-A177-3AD203B41FA5}">
                      <a16:colId xmlns:a16="http://schemas.microsoft.com/office/drawing/2014/main" val="2493084979"/>
                    </a:ext>
                  </a:extLst>
                </a:gridCol>
                <a:gridCol w="655320">
                  <a:extLst>
                    <a:ext uri="{9D8B030D-6E8A-4147-A177-3AD203B41FA5}">
                      <a16:colId xmlns:a16="http://schemas.microsoft.com/office/drawing/2014/main" val="4161173433"/>
                    </a:ext>
                  </a:extLst>
                </a:gridCol>
                <a:gridCol w="655320">
                  <a:extLst>
                    <a:ext uri="{9D8B030D-6E8A-4147-A177-3AD203B41FA5}">
                      <a16:colId xmlns:a16="http://schemas.microsoft.com/office/drawing/2014/main" val="825428974"/>
                    </a:ext>
                  </a:extLst>
                </a:gridCol>
                <a:gridCol w="655320">
                  <a:extLst>
                    <a:ext uri="{9D8B030D-6E8A-4147-A177-3AD203B41FA5}">
                      <a16:colId xmlns:a16="http://schemas.microsoft.com/office/drawing/2014/main" val="2247346063"/>
                    </a:ext>
                  </a:extLst>
                </a:gridCol>
                <a:gridCol w="655320">
                  <a:extLst>
                    <a:ext uri="{9D8B030D-6E8A-4147-A177-3AD203B41FA5}">
                      <a16:colId xmlns:a16="http://schemas.microsoft.com/office/drawing/2014/main" val="565374253"/>
                    </a:ext>
                  </a:extLst>
                </a:gridCol>
                <a:gridCol w="655320">
                  <a:extLst>
                    <a:ext uri="{9D8B030D-6E8A-4147-A177-3AD203B41FA5}">
                      <a16:colId xmlns:a16="http://schemas.microsoft.com/office/drawing/2014/main" val="2522264379"/>
                    </a:ext>
                  </a:extLst>
                </a:gridCol>
                <a:gridCol w="655320">
                  <a:extLst>
                    <a:ext uri="{9D8B030D-6E8A-4147-A177-3AD203B41FA5}">
                      <a16:colId xmlns:a16="http://schemas.microsoft.com/office/drawing/2014/main" val="278489771"/>
                    </a:ext>
                  </a:extLst>
                </a:gridCol>
                <a:gridCol w="655320">
                  <a:extLst>
                    <a:ext uri="{9D8B030D-6E8A-4147-A177-3AD203B41FA5}">
                      <a16:colId xmlns:a16="http://schemas.microsoft.com/office/drawing/2014/main" val="1040764334"/>
                    </a:ext>
                  </a:extLst>
                </a:gridCol>
                <a:gridCol w="655320">
                  <a:extLst>
                    <a:ext uri="{9D8B030D-6E8A-4147-A177-3AD203B41FA5}">
                      <a16:colId xmlns:a16="http://schemas.microsoft.com/office/drawing/2014/main" val="1612741065"/>
                    </a:ext>
                  </a:extLst>
                </a:gridCol>
              </a:tblGrid>
              <a:tr h="800558">
                <a:tc gridSpan="20">
                  <a:txBody>
                    <a:bodyPr/>
                    <a:lstStyle/>
                    <a:p>
                      <a:pPr algn="ctr" fontAlgn="ctr"/>
                      <a:r>
                        <a:rPr lang="en-US" sz="4800" dirty="0"/>
                        <a:t>Movie Dataset</a:t>
                      </a:r>
                      <a:endParaRPr lang="en-IN" sz="4800"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tc hMerge="1">
                  <a:txBody>
                    <a:bodyPr/>
                    <a:lstStyle/>
                    <a:p>
                      <a:pPr algn="r" fontAlgn="ctr"/>
                      <a:endParaRPr lang="en-IN" dirty="0">
                        <a:effectLst/>
                      </a:endParaRPr>
                    </a:p>
                  </a:txBody>
                  <a:tcPr marL="60960" marR="60960" marT="30480" marB="30480" anchor="ctr"/>
                </a:tc>
                <a:extLst>
                  <a:ext uri="{0D108BD9-81ED-4DB2-BD59-A6C34878D82A}">
                    <a16:rowId xmlns:a16="http://schemas.microsoft.com/office/drawing/2014/main" val="4022937823"/>
                  </a:ext>
                </a:extLst>
              </a:tr>
              <a:tr h="1959259">
                <a:tc>
                  <a:txBody>
                    <a:bodyPr/>
                    <a:lstStyle/>
                    <a:p>
                      <a:pPr algn="r" fontAlgn="ctr"/>
                      <a:r>
                        <a:rPr lang="en-IN" dirty="0">
                          <a:effectLst/>
                        </a:rPr>
                        <a:t>budget</a:t>
                      </a:r>
                    </a:p>
                  </a:txBody>
                  <a:tcPr marL="60960" marR="60960" marT="30480" marB="30480" anchor="ctr"/>
                </a:tc>
                <a:tc>
                  <a:txBody>
                    <a:bodyPr/>
                    <a:lstStyle/>
                    <a:p>
                      <a:pPr algn="r" fontAlgn="ctr"/>
                      <a:r>
                        <a:rPr lang="en-IN">
                          <a:effectLst/>
                        </a:rPr>
                        <a:t>genres</a:t>
                      </a:r>
                      <a:endParaRPr lang="en-IN" dirty="0">
                        <a:effectLst/>
                      </a:endParaRPr>
                    </a:p>
                  </a:txBody>
                  <a:tcPr marL="60960" marR="60960" marT="30480" marB="30480" anchor="ctr"/>
                </a:tc>
                <a:tc>
                  <a:txBody>
                    <a:bodyPr/>
                    <a:lstStyle/>
                    <a:p>
                      <a:pPr algn="r" fontAlgn="ctr"/>
                      <a:r>
                        <a:rPr lang="en-IN">
                          <a:effectLst/>
                        </a:rPr>
                        <a:t>homepage</a:t>
                      </a:r>
                    </a:p>
                  </a:txBody>
                  <a:tcPr marL="60960" marR="60960" marT="30480" marB="30480" anchor="ctr"/>
                </a:tc>
                <a:tc>
                  <a:txBody>
                    <a:bodyPr/>
                    <a:lstStyle/>
                    <a:p>
                      <a:pPr algn="r" fontAlgn="ctr"/>
                      <a:r>
                        <a:rPr lang="en-IN">
                          <a:effectLst/>
                        </a:rPr>
                        <a:t>id</a:t>
                      </a:r>
                      <a:endParaRPr lang="en-IN" dirty="0">
                        <a:effectLst/>
                      </a:endParaRPr>
                    </a:p>
                  </a:txBody>
                  <a:tcPr marL="60960" marR="60960" marT="30480" marB="30480" anchor="ctr"/>
                </a:tc>
                <a:tc>
                  <a:txBody>
                    <a:bodyPr/>
                    <a:lstStyle/>
                    <a:p>
                      <a:pPr algn="r" fontAlgn="ctr"/>
                      <a:r>
                        <a:rPr lang="en-IN">
                          <a:effectLst/>
                        </a:rPr>
                        <a:t>keywords</a:t>
                      </a:r>
                      <a:endParaRPr lang="en-IN" dirty="0">
                        <a:effectLst/>
                      </a:endParaRPr>
                    </a:p>
                  </a:txBody>
                  <a:tcPr marL="60960" marR="60960" marT="30480" marB="30480" anchor="ctr"/>
                </a:tc>
                <a:tc>
                  <a:txBody>
                    <a:bodyPr/>
                    <a:lstStyle/>
                    <a:p>
                      <a:pPr algn="r" fontAlgn="ctr"/>
                      <a:r>
                        <a:rPr lang="en-IN">
                          <a:effectLst/>
                        </a:rPr>
                        <a:t>original_language</a:t>
                      </a:r>
                      <a:endParaRPr lang="en-IN" dirty="0">
                        <a:effectLst/>
                      </a:endParaRPr>
                    </a:p>
                  </a:txBody>
                  <a:tcPr marL="60960" marR="60960" marT="30480" marB="30480" anchor="ctr"/>
                </a:tc>
                <a:tc>
                  <a:txBody>
                    <a:bodyPr/>
                    <a:lstStyle/>
                    <a:p>
                      <a:pPr algn="r" fontAlgn="ctr"/>
                      <a:r>
                        <a:rPr lang="en-IN">
                          <a:effectLst/>
                        </a:rPr>
                        <a:t>original_title</a:t>
                      </a:r>
                      <a:endParaRPr lang="en-IN" dirty="0">
                        <a:effectLst/>
                      </a:endParaRPr>
                    </a:p>
                  </a:txBody>
                  <a:tcPr marL="60960" marR="60960" marT="30480" marB="30480" anchor="ctr"/>
                </a:tc>
                <a:tc>
                  <a:txBody>
                    <a:bodyPr/>
                    <a:lstStyle/>
                    <a:p>
                      <a:pPr algn="r" fontAlgn="ctr"/>
                      <a:r>
                        <a:rPr lang="en-IN">
                          <a:effectLst/>
                        </a:rPr>
                        <a:t>overview</a:t>
                      </a:r>
                      <a:endParaRPr lang="en-IN" dirty="0">
                        <a:effectLst/>
                      </a:endParaRPr>
                    </a:p>
                  </a:txBody>
                  <a:tcPr marL="60960" marR="60960" marT="30480" marB="30480" anchor="ctr"/>
                </a:tc>
                <a:tc>
                  <a:txBody>
                    <a:bodyPr/>
                    <a:lstStyle/>
                    <a:p>
                      <a:pPr algn="r" fontAlgn="ctr"/>
                      <a:r>
                        <a:rPr lang="en-IN">
                          <a:effectLst/>
                        </a:rPr>
                        <a:t>popularity</a:t>
                      </a:r>
                      <a:endParaRPr lang="en-IN" dirty="0">
                        <a:effectLst/>
                      </a:endParaRPr>
                    </a:p>
                  </a:txBody>
                  <a:tcPr marL="60960" marR="60960" marT="30480" marB="30480" anchor="ctr"/>
                </a:tc>
                <a:tc>
                  <a:txBody>
                    <a:bodyPr/>
                    <a:lstStyle/>
                    <a:p>
                      <a:pPr algn="r" fontAlgn="ctr"/>
                      <a:r>
                        <a:rPr lang="en-IN">
                          <a:effectLst/>
                        </a:rPr>
                        <a:t>production_companies</a:t>
                      </a:r>
                      <a:endParaRPr lang="en-IN" dirty="0">
                        <a:effectLst/>
                      </a:endParaRPr>
                    </a:p>
                  </a:txBody>
                  <a:tcPr marL="60960" marR="60960" marT="30480" marB="30480" anchor="ctr"/>
                </a:tc>
                <a:tc>
                  <a:txBody>
                    <a:bodyPr/>
                    <a:lstStyle/>
                    <a:p>
                      <a:pPr algn="r" fontAlgn="ctr"/>
                      <a:r>
                        <a:rPr lang="en-IN">
                          <a:effectLst/>
                        </a:rPr>
                        <a:t>production_countries</a:t>
                      </a:r>
                      <a:endParaRPr lang="en-IN" dirty="0">
                        <a:effectLst/>
                      </a:endParaRPr>
                    </a:p>
                  </a:txBody>
                  <a:tcPr marL="60960" marR="60960" marT="30480" marB="30480" anchor="ctr"/>
                </a:tc>
                <a:tc>
                  <a:txBody>
                    <a:bodyPr/>
                    <a:lstStyle/>
                    <a:p>
                      <a:pPr algn="r" fontAlgn="ctr"/>
                      <a:r>
                        <a:rPr lang="en-IN">
                          <a:effectLst/>
                        </a:rPr>
                        <a:t>release_date</a:t>
                      </a:r>
                      <a:endParaRPr lang="en-IN" dirty="0">
                        <a:effectLst/>
                      </a:endParaRPr>
                    </a:p>
                  </a:txBody>
                  <a:tcPr marL="60960" marR="60960" marT="30480" marB="30480" anchor="ctr"/>
                </a:tc>
                <a:tc>
                  <a:txBody>
                    <a:bodyPr/>
                    <a:lstStyle/>
                    <a:p>
                      <a:pPr algn="r" fontAlgn="ctr"/>
                      <a:r>
                        <a:rPr lang="en-IN">
                          <a:effectLst/>
                        </a:rPr>
                        <a:t>revenue</a:t>
                      </a:r>
                      <a:endParaRPr lang="en-IN" dirty="0">
                        <a:effectLst/>
                      </a:endParaRPr>
                    </a:p>
                  </a:txBody>
                  <a:tcPr marL="60960" marR="60960" marT="30480" marB="30480" anchor="ctr"/>
                </a:tc>
                <a:tc>
                  <a:txBody>
                    <a:bodyPr/>
                    <a:lstStyle/>
                    <a:p>
                      <a:pPr algn="r" fontAlgn="ctr"/>
                      <a:r>
                        <a:rPr lang="en-IN" dirty="0">
                          <a:effectLst/>
                        </a:rPr>
                        <a:t>runtime</a:t>
                      </a:r>
                    </a:p>
                  </a:txBody>
                  <a:tcPr marL="60960" marR="60960" marT="30480" marB="30480" anchor="ctr"/>
                </a:tc>
                <a:tc>
                  <a:txBody>
                    <a:bodyPr/>
                    <a:lstStyle/>
                    <a:p>
                      <a:pPr algn="r" fontAlgn="ctr"/>
                      <a:r>
                        <a:rPr lang="en-IN" dirty="0" err="1">
                          <a:effectLst/>
                        </a:rPr>
                        <a:t>spoken_languages</a:t>
                      </a:r>
                      <a:endParaRPr lang="en-IN" dirty="0">
                        <a:effectLst/>
                      </a:endParaRPr>
                    </a:p>
                  </a:txBody>
                  <a:tcPr marL="60960" marR="60960" marT="30480" marB="30480" anchor="ctr"/>
                </a:tc>
                <a:tc>
                  <a:txBody>
                    <a:bodyPr/>
                    <a:lstStyle/>
                    <a:p>
                      <a:pPr algn="r" fontAlgn="ctr"/>
                      <a:r>
                        <a:rPr lang="en-IN">
                          <a:effectLst/>
                        </a:rPr>
                        <a:t>status</a:t>
                      </a:r>
                      <a:endParaRPr lang="en-IN" dirty="0">
                        <a:effectLst/>
                      </a:endParaRPr>
                    </a:p>
                  </a:txBody>
                  <a:tcPr marL="60960" marR="60960" marT="30480" marB="30480" anchor="ctr"/>
                </a:tc>
                <a:tc>
                  <a:txBody>
                    <a:bodyPr/>
                    <a:lstStyle/>
                    <a:p>
                      <a:pPr algn="r" fontAlgn="ctr"/>
                      <a:r>
                        <a:rPr lang="en-IN">
                          <a:effectLst/>
                        </a:rPr>
                        <a:t>tagline</a:t>
                      </a:r>
                      <a:endParaRPr lang="en-IN" dirty="0">
                        <a:effectLst/>
                      </a:endParaRPr>
                    </a:p>
                  </a:txBody>
                  <a:tcPr marL="60960" marR="60960" marT="30480" marB="30480" anchor="ctr"/>
                </a:tc>
                <a:tc>
                  <a:txBody>
                    <a:bodyPr/>
                    <a:lstStyle/>
                    <a:p>
                      <a:pPr algn="r" fontAlgn="ctr"/>
                      <a:r>
                        <a:rPr lang="en-IN">
                          <a:effectLst/>
                        </a:rPr>
                        <a:t>title</a:t>
                      </a:r>
                      <a:endParaRPr lang="en-IN" dirty="0">
                        <a:effectLst/>
                      </a:endParaRPr>
                    </a:p>
                  </a:txBody>
                  <a:tcPr marL="60960" marR="60960" marT="30480" marB="30480" anchor="ctr"/>
                </a:tc>
                <a:tc>
                  <a:txBody>
                    <a:bodyPr/>
                    <a:lstStyle/>
                    <a:p>
                      <a:pPr algn="r" fontAlgn="ctr"/>
                      <a:r>
                        <a:rPr lang="en-IN">
                          <a:effectLst/>
                        </a:rPr>
                        <a:t>vote_average</a:t>
                      </a:r>
                      <a:endParaRPr lang="en-IN" dirty="0">
                        <a:effectLst/>
                      </a:endParaRPr>
                    </a:p>
                  </a:txBody>
                  <a:tcPr marL="60960" marR="60960" marT="30480" marB="30480" anchor="ctr"/>
                </a:tc>
                <a:tc>
                  <a:txBody>
                    <a:bodyPr/>
                    <a:lstStyle/>
                    <a:p>
                      <a:pPr algn="r" fontAlgn="ctr"/>
                      <a:r>
                        <a:rPr lang="en-IN" dirty="0" err="1">
                          <a:effectLst/>
                        </a:rPr>
                        <a:t>vote_count</a:t>
                      </a:r>
                      <a:endParaRPr lang="en-IN" dirty="0">
                        <a:effectLst/>
                      </a:endParaRPr>
                    </a:p>
                  </a:txBody>
                  <a:tcPr marL="60960" marR="60960" marT="30480" marB="30480" anchor="ctr"/>
                </a:tc>
                <a:extLst>
                  <a:ext uri="{0D108BD9-81ED-4DB2-BD59-A6C34878D82A}">
                    <a16:rowId xmlns:a16="http://schemas.microsoft.com/office/drawing/2014/main" val="1725422707"/>
                  </a:ext>
                </a:extLst>
              </a:tr>
              <a:tr h="4123583">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IN" dirty="0">
                          <a:effectLst/>
                        </a:rPr>
                        <a:t>237000000</a:t>
                      </a:r>
                    </a:p>
                    <a:p>
                      <a:pPr algn="r" fontAlgn="ctr"/>
                      <a:endParaRPr lang="en-IN" b="0"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[{"id": 28, "name": "Action"}, {"id": 12, "</a:t>
                      </a:r>
                      <a:r>
                        <a:rPr lang="en-US" dirty="0" err="1">
                          <a:effectLst/>
                        </a:rPr>
                        <a:t>nam</a:t>
                      </a:r>
                      <a:r>
                        <a:rPr lang="en-US" dirty="0">
                          <a:effectLst/>
                        </a:rPr>
                        <a:t>...</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http://www.avatarmovie.com/</a:t>
                      </a:r>
                    </a:p>
                    <a:p>
                      <a:endParaRPr lang="en-US"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19995</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[{"id": 1463, "name": "culture clash"}, {"id":...</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effectLst/>
                        </a:rPr>
                        <a:t>en</a:t>
                      </a:r>
                      <a:endParaRPr lang="en-IN" dirty="0">
                        <a:effectLst/>
                      </a:endParaRPr>
                    </a:p>
                    <a:p>
                      <a:endParaRPr lang="en-US"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Avatar</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In the 22nd century, a paraplegic Marine is di...</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150.437577</a:t>
                      </a:r>
                    </a:p>
                    <a:p>
                      <a:endParaRPr lang="en-US"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[{"name": "Ingenious Film Partners", "id": 289...</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[{"iso_3166_1": "US", "name": "United States o...</a:t>
                      </a:r>
                    </a:p>
                    <a:p>
                      <a:endParaRPr lang="en-US"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2009-12-10</a:t>
                      </a:r>
                    </a:p>
                    <a:p>
                      <a:endParaRPr lang="en-US"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2787965087</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162.0</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effectLst/>
                        </a:rPr>
                        <a:t>[{"iso_639_1": "en", "name": "English"}, {"iso...</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Released</a:t>
                      </a:r>
                    </a:p>
                    <a:p>
                      <a:endParaRPr lang="de-DE"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Enter the World of Pandora.</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Avatar</a:t>
                      </a:r>
                    </a:p>
                    <a:p>
                      <a:endParaRPr lang="en-US"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7.2</a:t>
                      </a:r>
                    </a:p>
                    <a:p>
                      <a:endParaRPr lang="en-IN" dirty="0">
                        <a:effectLst/>
                      </a:endParaRPr>
                    </a:p>
                  </a:txBody>
                  <a:tcPr marL="60960" marR="6096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11800</a:t>
                      </a:r>
                    </a:p>
                    <a:p>
                      <a:endParaRPr lang="en-IN" dirty="0">
                        <a:effectLst/>
                      </a:endParaRPr>
                    </a:p>
                  </a:txBody>
                  <a:tcPr marL="60960" marR="60960" marT="30480" marB="30480" anchor="ctr"/>
                </a:tc>
                <a:extLst>
                  <a:ext uri="{0D108BD9-81ED-4DB2-BD59-A6C34878D82A}">
                    <a16:rowId xmlns:a16="http://schemas.microsoft.com/office/drawing/2014/main" val="3995444569"/>
                  </a:ext>
                </a:extLst>
              </a:tr>
            </a:tbl>
          </a:graphicData>
        </a:graphic>
      </p:graphicFrame>
      <p:pic>
        <p:nvPicPr>
          <p:cNvPr id="7" name="Picture 6">
            <a:extLst>
              <a:ext uri="{FF2B5EF4-FFF2-40B4-BE49-F238E27FC236}">
                <a16:creationId xmlns:a16="http://schemas.microsoft.com/office/drawing/2014/main" id="{D7A34625-48A9-455D-9789-AF13F1B1DB76}"/>
              </a:ext>
            </a:extLst>
          </p:cNvPr>
          <p:cNvPicPr>
            <a:picLocks noChangeAspect="1"/>
          </p:cNvPicPr>
          <p:nvPr/>
        </p:nvPicPr>
        <p:blipFill>
          <a:blip r:embed="rId2"/>
          <a:stretch>
            <a:fillRect/>
          </a:stretch>
        </p:blipFill>
        <p:spPr>
          <a:xfrm>
            <a:off x="116302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61103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41E60A-5345-487D-BD1F-6903544007C4}"/>
              </a:ext>
            </a:extLst>
          </p:cNvPr>
          <p:cNvSpPr>
            <a:spLocks noGrp="1"/>
          </p:cNvSpPr>
          <p:nvPr>
            <p:ph type="sldNum" sz="quarter" idx="4"/>
          </p:nvPr>
        </p:nvSpPr>
        <p:spPr/>
        <p:txBody>
          <a:bodyPr/>
          <a:lstStyle/>
          <a:p>
            <a:fld id="{294A09A9-5501-47C1-A89A-A340965A2BE2}" type="slidenum">
              <a:rPr lang="en-US" smtClean="0"/>
              <a:pPr/>
              <a:t>17</a:t>
            </a:fld>
            <a:endParaRPr lang="en-US" dirty="0"/>
          </a:p>
        </p:txBody>
      </p:sp>
      <p:graphicFrame>
        <p:nvGraphicFramePr>
          <p:cNvPr id="7" name="Table 7">
            <a:extLst>
              <a:ext uri="{FF2B5EF4-FFF2-40B4-BE49-F238E27FC236}">
                <a16:creationId xmlns:a16="http://schemas.microsoft.com/office/drawing/2014/main" id="{7CCCAA3D-42C2-4836-84EB-964E0D84B9AB}"/>
              </a:ext>
            </a:extLst>
          </p:cNvPr>
          <p:cNvGraphicFramePr>
            <a:graphicFrameLocks noGrp="1"/>
          </p:cNvGraphicFramePr>
          <p:nvPr>
            <p:extLst>
              <p:ext uri="{D42A27DB-BD31-4B8C-83A1-F6EECF244321}">
                <p14:modId xmlns:p14="http://schemas.microsoft.com/office/powerpoint/2010/main" val="3067062071"/>
              </p:ext>
            </p:extLst>
          </p:nvPr>
        </p:nvGraphicFramePr>
        <p:xfrm>
          <a:off x="0" y="0"/>
          <a:ext cx="12192000" cy="6857998"/>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936186768"/>
                    </a:ext>
                  </a:extLst>
                </a:gridCol>
                <a:gridCol w="3048000">
                  <a:extLst>
                    <a:ext uri="{9D8B030D-6E8A-4147-A177-3AD203B41FA5}">
                      <a16:colId xmlns:a16="http://schemas.microsoft.com/office/drawing/2014/main" val="4064788839"/>
                    </a:ext>
                  </a:extLst>
                </a:gridCol>
                <a:gridCol w="3048000">
                  <a:extLst>
                    <a:ext uri="{9D8B030D-6E8A-4147-A177-3AD203B41FA5}">
                      <a16:colId xmlns:a16="http://schemas.microsoft.com/office/drawing/2014/main" val="2344195387"/>
                    </a:ext>
                  </a:extLst>
                </a:gridCol>
                <a:gridCol w="3048000">
                  <a:extLst>
                    <a:ext uri="{9D8B030D-6E8A-4147-A177-3AD203B41FA5}">
                      <a16:colId xmlns:a16="http://schemas.microsoft.com/office/drawing/2014/main" val="3828567948"/>
                    </a:ext>
                  </a:extLst>
                </a:gridCol>
              </a:tblGrid>
              <a:tr h="979714">
                <a:tc gridSpan="4">
                  <a:txBody>
                    <a:bodyPr/>
                    <a:lstStyle/>
                    <a:p>
                      <a:pPr algn="ctr"/>
                      <a:r>
                        <a:rPr lang="en-US" sz="4800" dirty="0"/>
                        <a:t>Credits Dataset</a:t>
                      </a:r>
                      <a:endParaRPr lang="en-IN" sz="4800" dirty="0"/>
                    </a:p>
                  </a:txBody>
                  <a:tcPr/>
                </a:tc>
                <a:tc hMerge="1">
                  <a:txBody>
                    <a:bodyPr/>
                    <a:lstStyle/>
                    <a:p>
                      <a:endParaRPr lang="en-IN"/>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454573876"/>
                  </a:ext>
                </a:extLst>
              </a:tr>
              <a:tr h="979714">
                <a:tc>
                  <a:txBody>
                    <a:bodyPr/>
                    <a:lstStyle/>
                    <a:p>
                      <a:pPr algn="r" fontAlgn="ctr"/>
                      <a:br>
                        <a:rPr lang="en-IN" dirty="0">
                          <a:effectLst/>
                        </a:rPr>
                      </a:br>
                      <a:r>
                        <a:rPr lang="en-IN" dirty="0" err="1">
                          <a:effectLst/>
                        </a:rPr>
                        <a:t>movie_id</a:t>
                      </a:r>
                      <a:endParaRPr lang="en-IN" dirty="0">
                        <a:effectLst/>
                      </a:endParaRPr>
                    </a:p>
                  </a:txBody>
                  <a:tcPr marL="60960" marR="60960" marT="30480" marB="30480" anchor="ctr"/>
                </a:tc>
                <a:tc>
                  <a:txBody>
                    <a:bodyPr/>
                    <a:lstStyle/>
                    <a:p>
                      <a:pPr algn="r" fontAlgn="ctr"/>
                      <a:r>
                        <a:rPr lang="en-IN">
                          <a:effectLst/>
                        </a:rPr>
                        <a:t>title</a:t>
                      </a:r>
                    </a:p>
                  </a:txBody>
                  <a:tcPr marL="60960" marR="60960" marT="30480" marB="30480" anchor="ctr"/>
                </a:tc>
                <a:tc>
                  <a:txBody>
                    <a:bodyPr/>
                    <a:lstStyle/>
                    <a:p>
                      <a:pPr algn="r" fontAlgn="ctr"/>
                      <a:r>
                        <a:rPr lang="en-IN">
                          <a:effectLst/>
                        </a:rPr>
                        <a:t>cast</a:t>
                      </a:r>
                    </a:p>
                  </a:txBody>
                  <a:tcPr marL="60960" marR="60960" marT="30480" marB="30480" anchor="ctr"/>
                </a:tc>
                <a:tc>
                  <a:txBody>
                    <a:bodyPr/>
                    <a:lstStyle/>
                    <a:p>
                      <a:pPr algn="r" fontAlgn="ctr"/>
                      <a:r>
                        <a:rPr lang="en-IN">
                          <a:effectLst/>
                        </a:rPr>
                        <a:t>crew</a:t>
                      </a:r>
                    </a:p>
                  </a:txBody>
                  <a:tcPr marL="60960" marR="60960" marT="30480" marB="30480" anchor="ctr"/>
                </a:tc>
                <a:extLst>
                  <a:ext uri="{0D108BD9-81ED-4DB2-BD59-A6C34878D82A}">
                    <a16:rowId xmlns:a16="http://schemas.microsoft.com/office/drawing/2014/main" val="2147806394"/>
                  </a:ext>
                </a:extLst>
              </a:tr>
              <a:tr h="979714">
                <a:tc>
                  <a:txBody>
                    <a:bodyPr/>
                    <a:lstStyle/>
                    <a:p>
                      <a:r>
                        <a:rPr lang="en-IN" dirty="0">
                          <a:effectLst/>
                        </a:rPr>
                        <a:t>19995</a:t>
                      </a:r>
                    </a:p>
                  </a:txBody>
                  <a:tcPr marL="60960" marR="60960" marT="30480" marB="30480" anchor="ctr"/>
                </a:tc>
                <a:tc>
                  <a:txBody>
                    <a:bodyPr/>
                    <a:lstStyle/>
                    <a:p>
                      <a:r>
                        <a:rPr lang="en-IN" dirty="0">
                          <a:effectLst/>
                        </a:rPr>
                        <a:t>Avatar</a:t>
                      </a:r>
                    </a:p>
                  </a:txBody>
                  <a:tcPr marL="60960" marR="60960" marT="30480" marB="30480" anchor="ctr"/>
                </a:tc>
                <a:tc>
                  <a:txBody>
                    <a:bodyPr/>
                    <a:lstStyle/>
                    <a:p>
                      <a:r>
                        <a:rPr lang="en-US" dirty="0">
                          <a:effectLst/>
                        </a:rPr>
                        <a:t>[{"</a:t>
                      </a:r>
                      <a:r>
                        <a:rPr lang="en-US" dirty="0" err="1">
                          <a:effectLst/>
                        </a:rPr>
                        <a:t>cast_id</a:t>
                      </a:r>
                      <a:r>
                        <a:rPr lang="en-US" dirty="0">
                          <a:effectLst/>
                        </a:rPr>
                        <a:t>": 242, "character": "Jake Sully", "...</a:t>
                      </a:r>
                    </a:p>
                  </a:txBody>
                  <a:tcPr marL="60960" marR="60960" marT="30480" marB="30480" anchor="ctr"/>
                </a:tc>
                <a:tc>
                  <a:txBody>
                    <a:bodyPr/>
                    <a:lstStyle/>
                    <a:p>
                      <a:r>
                        <a:rPr lang="en-IN" dirty="0">
                          <a:effectLst/>
                        </a:rPr>
                        <a:t>[{"</a:t>
                      </a:r>
                      <a:r>
                        <a:rPr lang="en-IN" dirty="0" err="1">
                          <a:effectLst/>
                        </a:rPr>
                        <a:t>credit_id</a:t>
                      </a:r>
                      <a:r>
                        <a:rPr lang="en-IN" dirty="0">
                          <a:effectLst/>
                        </a:rPr>
                        <a:t>": "52fe48009251416c750aca23", "de...</a:t>
                      </a:r>
                    </a:p>
                  </a:txBody>
                  <a:tcPr marL="60960" marR="60960" marT="30480" marB="30480" anchor="ctr"/>
                </a:tc>
                <a:extLst>
                  <a:ext uri="{0D108BD9-81ED-4DB2-BD59-A6C34878D82A}">
                    <a16:rowId xmlns:a16="http://schemas.microsoft.com/office/drawing/2014/main" val="1925680127"/>
                  </a:ext>
                </a:extLst>
              </a:tr>
              <a:tr h="979714">
                <a:tc>
                  <a:txBody>
                    <a:bodyPr/>
                    <a:lstStyle/>
                    <a:p>
                      <a:r>
                        <a:rPr lang="en-IN" dirty="0">
                          <a:effectLst/>
                        </a:rPr>
                        <a:t>285</a:t>
                      </a:r>
                    </a:p>
                  </a:txBody>
                  <a:tcPr marL="60960" marR="60960" marT="30480" marB="30480" anchor="ctr"/>
                </a:tc>
                <a:tc>
                  <a:txBody>
                    <a:bodyPr/>
                    <a:lstStyle/>
                    <a:p>
                      <a:r>
                        <a:rPr lang="en-US" dirty="0">
                          <a:effectLst/>
                        </a:rPr>
                        <a:t>Pirates of the Caribbean: At World's End</a:t>
                      </a:r>
                    </a:p>
                  </a:txBody>
                  <a:tcPr marL="60960" marR="60960" marT="30480" marB="30480" anchor="ctr"/>
                </a:tc>
                <a:tc>
                  <a:txBody>
                    <a:bodyPr/>
                    <a:lstStyle/>
                    <a:p>
                      <a:r>
                        <a:rPr lang="en-US">
                          <a:effectLst/>
                        </a:rPr>
                        <a:t>[{"cast_id": 4, "character": "Captain Jack Spa...</a:t>
                      </a:r>
                    </a:p>
                  </a:txBody>
                  <a:tcPr marL="60960" marR="60960" marT="30480" marB="30480" anchor="ctr"/>
                </a:tc>
                <a:tc>
                  <a:txBody>
                    <a:bodyPr/>
                    <a:lstStyle/>
                    <a:p>
                      <a:r>
                        <a:rPr lang="en-IN" dirty="0">
                          <a:effectLst/>
                        </a:rPr>
                        <a:t>[{"</a:t>
                      </a:r>
                      <a:r>
                        <a:rPr lang="en-IN" dirty="0" err="1">
                          <a:effectLst/>
                        </a:rPr>
                        <a:t>credit_id</a:t>
                      </a:r>
                      <a:r>
                        <a:rPr lang="en-IN" dirty="0">
                          <a:effectLst/>
                        </a:rPr>
                        <a:t>": "52fe4232c3a36847f800b579", "de...</a:t>
                      </a:r>
                    </a:p>
                  </a:txBody>
                  <a:tcPr marL="60960" marR="60960" marT="30480" marB="30480" anchor="ctr"/>
                </a:tc>
                <a:extLst>
                  <a:ext uri="{0D108BD9-81ED-4DB2-BD59-A6C34878D82A}">
                    <a16:rowId xmlns:a16="http://schemas.microsoft.com/office/drawing/2014/main" val="467541302"/>
                  </a:ext>
                </a:extLst>
              </a:tr>
              <a:tr h="979714">
                <a:tc>
                  <a:txBody>
                    <a:bodyPr/>
                    <a:lstStyle/>
                    <a:p>
                      <a:r>
                        <a:rPr lang="en-IN" dirty="0">
                          <a:effectLst/>
                        </a:rPr>
                        <a:t>206647</a:t>
                      </a:r>
                    </a:p>
                  </a:txBody>
                  <a:tcPr marL="60960" marR="60960" marT="30480" marB="30480" anchor="ctr"/>
                </a:tc>
                <a:tc>
                  <a:txBody>
                    <a:bodyPr/>
                    <a:lstStyle/>
                    <a:p>
                      <a:r>
                        <a:rPr lang="en-IN" dirty="0">
                          <a:effectLst/>
                        </a:rPr>
                        <a:t>Spectre</a:t>
                      </a:r>
                    </a:p>
                  </a:txBody>
                  <a:tcPr marL="60960" marR="60960" marT="30480" marB="30480" anchor="ctr"/>
                </a:tc>
                <a:tc>
                  <a:txBody>
                    <a:bodyPr/>
                    <a:lstStyle/>
                    <a:p>
                      <a:r>
                        <a:rPr lang="en-US">
                          <a:effectLst/>
                        </a:rPr>
                        <a:t>[{"cast_id": 1, "character": "James Bond", "cr...</a:t>
                      </a:r>
                    </a:p>
                  </a:txBody>
                  <a:tcPr marL="60960" marR="60960" marT="30480" marB="30480" anchor="ctr"/>
                </a:tc>
                <a:tc>
                  <a:txBody>
                    <a:bodyPr/>
                    <a:lstStyle/>
                    <a:p>
                      <a:r>
                        <a:rPr lang="en-IN">
                          <a:effectLst/>
                        </a:rPr>
                        <a:t>[{"credit_id": "54805967c3a36829b5002c41", "de...</a:t>
                      </a:r>
                    </a:p>
                  </a:txBody>
                  <a:tcPr marL="60960" marR="60960" marT="30480" marB="30480" anchor="ctr"/>
                </a:tc>
                <a:extLst>
                  <a:ext uri="{0D108BD9-81ED-4DB2-BD59-A6C34878D82A}">
                    <a16:rowId xmlns:a16="http://schemas.microsoft.com/office/drawing/2014/main" val="3516608908"/>
                  </a:ext>
                </a:extLst>
              </a:tr>
              <a:tr h="979714">
                <a:tc>
                  <a:txBody>
                    <a:bodyPr/>
                    <a:lstStyle/>
                    <a:p>
                      <a:r>
                        <a:rPr lang="en-IN" dirty="0">
                          <a:effectLst/>
                        </a:rPr>
                        <a:t>49026</a:t>
                      </a:r>
                    </a:p>
                  </a:txBody>
                  <a:tcPr marL="60960" marR="60960" marT="30480" marB="30480" anchor="ctr"/>
                </a:tc>
                <a:tc>
                  <a:txBody>
                    <a:bodyPr/>
                    <a:lstStyle/>
                    <a:p>
                      <a:r>
                        <a:rPr lang="en-IN" dirty="0">
                          <a:effectLst/>
                        </a:rPr>
                        <a:t>The Dark Knight Rises</a:t>
                      </a:r>
                    </a:p>
                  </a:txBody>
                  <a:tcPr marL="60960" marR="60960" marT="30480" marB="30480" anchor="ctr"/>
                </a:tc>
                <a:tc>
                  <a:txBody>
                    <a:bodyPr/>
                    <a:lstStyle/>
                    <a:p>
                      <a:r>
                        <a:rPr lang="en-US">
                          <a:effectLst/>
                        </a:rPr>
                        <a:t>[{"cast_id": 2, "character": "Bruce Wayne / Ba...</a:t>
                      </a:r>
                    </a:p>
                  </a:txBody>
                  <a:tcPr marL="60960" marR="60960" marT="30480" marB="30480" anchor="ctr"/>
                </a:tc>
                <a:tc>
                  <a:txBody>
                    <a:bodyPr/>
                    <a:lstStyle/>
                    <a:p>
                      <a:r>
                        <a:rPr lang="en-IN">
                          <a:effectLst/>
                        </a:rPr>
                        <a:t>[{"credit_id": "52fe4781c3a36847f81398c3", "de...</a:t>
                      </a:r>
                    </a:p>
                  </a:txBody>
                  <a:tcPr marL="60960" marR="60960" marT="30480" marB="30480" anchor="ctr"/>
                </a:tc>
                <a:extLst>
                  <a:ext uri="{0D108BD9-81ED-4DB2-BD59-A6C34878D82A}">
                    <a16:rowId xmlns:a16="http://schemas.microsoft.com/office/drawing/2014/main" val="618495695"/>
                  </a:ext>
                </a:extLst>
              </a:tr>
              <a:tr h="979714">
                <a:tc>
                  <a:txBody>
                    <a:bodyPr/>
                    <a:lstStyle/>
                    <a:p>
                      <a:r>
                        <a:rPr lang="en-IN" dirty="0">
                          <a:effectLst/>
                        </a:rPr>
                        <a:t>49529</a:t>
                      </a:r>
                    </a:p>
                  </a:txBody>
                  <a:tcPr marL="60960" marR="60960" marT="30480" marB="30480" anchor="ctr"/>
                </a:tc>
                <a:tc>
                  <a:txBody>
                    <a:bodyPr/>
                    <a:lstStyle/>
                    <a:p>
                      <a:r>
                        <a:rPr lang="en-IN" dirty="0">
                          <a:effectLst/>
                        </a:rPr>
                        <a:t>John Carter</a:t>
                      </a:r>
                    </a:p>
                  </a:txBody>
                  <a:tcPr marL="60960" marR="60960" marT="30480" marB="30480" anchor="ctr"/>
                </a:tc>
                <a:tc>
                  <a:txBody>
                    <a:bodyPr/>
                    <a:lstStyle/>
                    <a:p>
                      <a:r>
                        <a:rPr lang="en-US" dirty="0">
                          <a:effectLst/>
                        </a:rPr>
                        <a:t>[{"</a:t>
                      </a:r>
                      <a:r>
                        <a:rPr lang="en-US" dirty="0" err="1">
                          <a:effectLst/>
                        </a:rPr>
                        <a:t>cast_id</a:t>
                      </a:r>
                      <a:r>
                        <a:rPr lang="en-US" dirty="0">
                          <a:effectLst/>
                        </a:rPr>
                        <a:t>": 5, "character": "John Carter", "c...</a:t>
                      </a:r>
                    </a:p>
                  </a:txBody>
                  <a:tcPr marL="60960" marR="60960" marT="30480" marB="30480" anchor="ctr"/>
                </a:tc>
                <a:tc>
                  <a:txBody>
                    <a:bodyPr/>
                    <a:lstStyle/>
                    <a:p>
                      <a:r>
                        <a:rPr lang="en-IN" dirty="0">
                          <a:effectLst/>
                        </a:rPr>
                        <a:t>[{"</a:t>
                      </a:r>
                      <a:r>
                        <a:rPr lang="en-IN" dirty="0" err="1">
                          <a:effectLst/>
                        </a:rPr>
                        <a:t>credit_id</a:t>
                      </a:r>
                      <a:r>
                        <a:rPr lang="en-IN" dirty="0">
                          <a:effectLst/>
                        </a:rPr>
                        <a:t>": "52fe479ac3a36847f813eaa3", "de...</a:t>
                      </a:r>
                    </a:p>
                  </a:txBody>
                  <a:tcPr marL="60960" marR="60960" marT="30480" marB="30480" anchor="ctr"/>
                </a:tc>
                <a:extLst>
                  <a:ext uri="{0D108BD9-81ED-4DB2-BD59-A6C34878D82A}">
                    <a16:rowId xmlns:a16="http://schemas.microsoft.com/office/drawing/2014/main" val="2464609482"/>
                  </a:ext>
                </a:extLst>
              </a:tr>
            </a:tbl>
          </a:graphicData>
        </a:graphic>
      </p:graphicFrame>
      <p:pic>
        <p:nvPicPr>
          <p:cNvPr id="4" name="Picture 3">
            <a:extLst>
              <a:ext uri="{FF2B5EF4-FFF2-40B4-BE49-F238E27FC236}">
                <a16:creationId xmlns:a16="http://schemas.microsoft.com/office/drawing/2014/main" id="{740AC940-6B23-4060-A3E4-EAD3A9710938}"/>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181205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0C2B509-4BEC-43F8-A603-E4D4C31F3A55}"/>
              </a:ext>
            </a:extLst>
          </p:cNvPr>
          <p:cNvSpPr>
            <a:spLocks noGrp="1"/>
          </p:cNvSpPr>
          <p:nvPr>
            <p:ph type="title"/>
          </p:nvPr>
        </p:nvSpPr>
        <p:spPr>
          <a:xfrm>
            <a:off x="732063" y="381000"/>
            <a:ext cx="9779183" cy="1325563"/>
          </a:xfrm>
        </p:spPr>
        <p:txBody>
          <a:bodyPr/>
          <a:lstStyle/>
          <a:p>
            <a:pPr algn="ctr"/>
            <a:r>
              <a:rPr lang="en-US" dirty="0"/>
              <a:t>Approach of Problem</a:t>
            </a:r>
            <a:endParaRPr lang="en-IN" dirty="0"/>
          </a:p>
        </p:txBody>
      </p:sp>
      <p:sp>
        <p:nvSpPr>
          <p:cNvPr id="15" name="Text Placeholder 14">
            <a:extLst>
              <a:ext uri="{FF2B5EF4-FFF2-40B4-BE49-F238E27FC236}">
                <a16:creationId xmlns:a16="http://schemas.microsoft.com/office/drawing/2014/main" id="{A7EC8F36-5772-461E-9CDE-09705C58F1DF}"/>
              </a:ext>
            </a:extLst>
          </p:cNvPr>
          <p:cNvSpPr>
            <a:spLocks noGrp="1"/>
          </p:cNvSpPr>
          <p:nvPr>
            <p:ph type="body" idx="1"/>
          </p:nvPr>
        </p:nvSpPr>
        <p:spPr>
          <a:xfrm>
            <a:off x="557892" y="2272167"/>
            <a:ext cx="10361120" cy="4585833"/>
          </a:xfrm>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project is based on Content-based Filtering methodology. We will create tags using columns like ‘genres’, ‘keyword’, ‘cast’, ‘crew’ etc.</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we will combine both dataset into single dataset.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we will extract only those columns which will be helpful in creating tags. Once that done then we proceed for data pre-processing, in which we will do data cleaning, and converting it to useful insight like extracting names of top actors from cast column and converting it to list etc.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that we will make Machine Learning model in which we will convert texts to vectors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TextVectorization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using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BagofWords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 we </a:t>
            </a:r>
            <a:r>
              <a:rPr lang="en-US" sz="1800" dirty="0">
                <a:latin typeface="Calibri" panose="020F0502020204030204" pitchFamily="34" charset="0"/>
                <a:ea typeface="Calibri" panose="020F0502020204030204" pitchFamily="34" charset="0"/>
                <a:cs typeface="Times New Roman" panose="02020603050405020304" pitchFamily="18" charset="0"/>
              </a:rPr>
              <a:t>will</a:t>
            </a:r>
            <a:r>
              <a:rPr lang="en-US" sz="1800" dirty="0">
                <a:effectLst/>
                <a:latin typeface="Calibri" panose="020F0502020204030204" pitchFamily="34" charset="0"/>
                <a:ea typeface="Calibri" panose="020F0502020204030204" pitchFamily="34" charset="0"/>
                <a:cs typeface="Times New Roman" panose="02020603050405020304" pitchFamily="18" charset="0"/>
              </a:rPr>
              <a:t> use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“Cosine Similarity”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calculate distance between movies. After completing this our Machine Learning model is ready.</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Now the final part is to make a website and deploy the project.</a:t>
            </a:r>
            <a:endParaRPr lang="en-IN" dirty="0"/>
          </a:p>
        </p:txBody>
      </p:sp>
      <p:pic>
        <p:nvPicPr>
          <p:cNvPr id="4" name="Picture 3">
            <a:extLst>
              <a:ext uri="{FF2B5EF4-FFF2-40B4-BE49-F238E27FC236}">
                <a16:creationId xmlns:a16="http://schemas.microsoft.com/office/drawing/2014/main" id="{5DE6FAAE-A809-48DA-9A54-5229A8F6236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56311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1000"/>
                                        <p:tgtEl>
                                          <p:spTgt spid="15">
                                            <p:txEl>
                                              <p:pRg st="0" end="0"/>
                                            </p:txEl>
                                          </p:spTgt>
                                        </p:tgtEl>
                                      </p:cBhvr>
                                    </p:animEffect>
                                    <p:anim calcmode="lin" valueType="num">
                                      <p:cBhvr>
                                        <p:cTn id="13"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1000"/>
                                        <p:tgtEl>
                                          <p:spTgt spid="15">
                                            <p:txEl>
                                              <p:pRg st="1" end="1"/>
                                            </p:txEl>
                                          </p:spTgt>
                                        </p:tgtEl>
                                      </p:cBhvr>
                                    </p:animEffect>
                                    <p:anim calcmode="lin" valueType="num">
                                      <p:cBhvr>
                                        <p:cTn id="20"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animEffect transition="in" filter="fade">
                                      <p:cBhvr>
                                        <p:cTn id="26" dur="1000"/>
                                        <p:tgtEl>
                                          <p:spTgt spid="15">
                                            <p:txEl>
                                              <p:pRg st="2" end="2"/>
                                            </p:txEl>
                                          </p:spTgt>
                                        </p:tgtEl>
                                      </p:cBhvr>
                                    </p:animEffect>
                                    <p:anim calcmode="lin" valueType="num">
                                      <p:cBhvr>
                                        <p:cTn id="27"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
                                            <p:txEl>
                                              <p:pRg st="3" end="3"/>
                                            </p:txEl>
                                          </p:spTgt>
                                        </p:tgtEl>
                                        <p:attrNameLst>
                                          <p:attrName>style.visibility</p:attrName>
                                        </p:attrNameLst>
                                      </p:cBhvr>
                                      <p:to>
                                        <p:strVal val="visible"/>
                                      </p:to>
                                    </p:set>
                                    <p:animEffect transition="in" filter="fade">
                                      <p:cBhvr>
                                        <p:cTn id="33" dur="1000"/>
                                        <p:tgtEl>
                                          <p:spTgt spid="15">
                                            <p:txEl>
                                              <p:pRg st="3" end="3"/>
                                            </p:txEl>
                                          </p:spTgt>
                                        </p:tgtEl>
                                      </p:cBhvr>
                                    </p:animEffect>
                                    <p:anim calcmode="lin" valueType="num">
                                      <p:cBhvr>
                                        <p:cTn id="34"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xEl>
                                              <p:pRg st="4" end="4"/>
                                            </p:txEl>
                                          </p:spTgt>
                                        </p:tgtEl>
                                        <p:attrNameLst>
                                          <p:attrName>style.visibility</p:attrName>
                                        </p:attrNameLst>
                                      </p:cBhvr>
                                      <p:to>
                                        <p:strVal val="visible"/>
                                      </p:to>
                                    </p:set>
                                    <p:animEffect transition="in" filter="fade">
                                      <p:cBhvr>
                                        <p:cTn id="40" dur="1000"/>
                                        <p:tgtEl>
                                          <p:spTgt spid="15">
                                            <p:txEl>
                                              <p:pRg st="4" end="4"/>
                                            </p:txEl>
                                          </p:spTgt>
                                        </p:tgtEl>
                                      </p:cBhvr>
                                    </p:animEffect>
                                    <p:anim calcmode="lin" valueType="num">
                                      <p:cBhvr>
                                        <p:cTn id="41"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EE5861-7FCA-46F2-A616-8F5DE9259FDC}"/>
              </a:ext>
            </a:extLst>
          </p:cNvPr>
          <p:cNvSpPr>
            <a:spLocks noGrp="1"/>
          </p:cNvSpPr>
          <p:nvPr>
            <p:ph type="body" idx="1"/>
          </p:nvPr>
        </p:nvSpPr>
        <p:spPr>
          <a:xfrm>
            <a:off x="3945031" y="2286000"/>
            <a:ext cx="3257550" cy="4572000"/>
          </a:xfrm>
        </p:spPr>
        <p:txBody>
          <a:bodyPr/>
          <a:lstStyle/>
          <a:p>
            <a:pPr marL="285750" indent="-285750" algn="ctr">
              <a:buFont typeface="Wingdings" panose="05000000000000000000" pitchFamily="2" charset="2"/>
              <a:buChar char="v"/>
            </a:pPr>
            <a:r>
              <a:rPr lang="en-US" b="1" dirty="0" err="1"/>
              <a:t>Ast</a:t>
            </a:r>
            <a:endParaRPr lang="en-US" b="1" dirty="0"/>
          </a:p>
          <a:p>
            <a:pPr marL="285750" indent="-285750" algn="ctr">
              <a:buFont typeface="Wingdings" panose="05000000000000000000" pitchFamily="2" charset="2"/>
              <a:buChar char="v"/>
            </a:pPr>
            <a:r>
              <a:rPr lang="en-US" b="1" dirty="0"/>
              <a:t>Pandas</a:t>
            </a:r>
          </a:p>
          <a:p>
            <a:pPr marL="285750" indent="-285750" algn="ctr">
              <a:buFont typeface="Wingdings" panose="05000000000000000000" pitchFamily="2" charset="2"/>
              <a:buChar char="v"/>
            </a:pPr>
            <a:r>
              <a:rPr lang="en-IN" sz="2200" b="1" dirty="0" err="1"/>
              <a:t>Sklearn</a:t>
            </a:r>
            <a:endParaRPr lang="en-IN" sz="2200" b="1" dirty="0"/>
          </a:p>
          <a:p>
            <a:pPr marL="285750" indent="-285750" algn="ctr">
              <a:buFont typeface="Wingdings" panose="05000000000000000000" pitchFamily="2" charset="2"/>
              <a:buChar char="v"/>
            </a:pPr>
            <a:r>
              <a:rPr lang="en-US" b="1" dirty="0"/>
              <a:t>Pickle</a:t>
            </a:r>
          </a:p>
          <a:p>
            <a:pPr marL="285750" indent="-285750" algn="ctr">
              <a:buFont typeface="Wingdings" panose="05000000000000000000" pitchFamily="2" charset="2"/>
              <a:buChar char="v"/>
            </a:pPr>
            <a:r>
              <a:rPr lang="en-US" b="1" dirty="0"/>
              <a:t>Requests</a:t>
            </a:r>
          </a:p>
          <a:p>
            <a:pPr marL="285750" indent="-285750" algn="ctr">
              <a:buFont typeface="Wingdings" panose="05000000000000000000" pitchFamily="2" charset="2"/>
              <a:buChar char="v"/>
            </a:pPr>
            <a:r>
              <a:rPr lang="en-IN" b="1" dirty="0" err="1">
                <a:latin typeface="Google Sans"/>
              </a:rPr>
              <a:t>CountVectorizer</a:t>
            </a:r>
            <a:endParaRPr lang="en-IN" b="1" dirty="0">
              <a:latin typeface="Google Sans"/>
            </a:endParaRPr>
          </a:p>
          <a:p>
            <a:pPr marL="285750" indent="-285750" algn="ctr">
              <a:buFont typeface="Wingdings" panose="05000000000000000000" pitchFamily="2" charset="2"/>
              <a:buChar char="v"/>
            </a:pPr>
            <a:r>
              <a:rPr lang="en-IN" b="1" dirty="0">
                <a:latin typeface="Google Sans"/>
              </a:rPr>
              <a:t>Cosine Similarity</a:t>
            </a:r>
            <a:endParaRPr lang="en-US" dirty="0"/>
          </a:p>
          <a:p>
            <a:pPr marL="285750" indent="-285750" algn="ctr">
              <a:buFont typeface="Wingdings" panose="05000000000000000000" pitchFamily="2" charset="2"/>
              <a:buChar char="v"/>
            </a:pPr>
            <a:endParaRPr lang="en-US" sz="2200" dirty="0"/>
          </a:p>
        </p:txBody>
      </p:sp>
      <p:sp>
        <p:nvSpPr>
          <p:cNvPr id="6" name="Slide Number Placeholder 5">
            <a:extLst>
              <a:ext uri="{FF2B5EF4-FFF2-40B4-BE49-F238E27FC236}">
                <a16:creationId xmlns:a16="http://schemas.microsoft.com/office/drawing/2014/main" id="{3D382C5D-BE38-432A-9A05-12F0AD457812}"/>
              </a:ext>
            </a:extLst>
          </p:cNvPr>
          <p:cNvSpPr>
            <a:spLocks noGrp="1"/>
          </p:cNvSpPr>
          <p:nvPr>
            <p:ph type="sldNum" sz="quarter" idx="12"/>
          </p:nvPr>
        </p:nvSpPr>
        <p:spPr/>
        <p:txBody>
          <a:bodyPr/>
          <a:lstStyle/>
          <a:p>
            <a:fld id="{294A09A9-5501-47C1-A89A-A340965A2BE2}" type="slidenum">
              <a:rPr lang="en-US" smtClean="0"/>
              <a:pPr/>
              <a:t>19</a:t>
            </a:fld>
            <a:endParaRPr lang="en-US" dirty="0"/>
          </a:p>
        </p:txBody>
      </p:sp>
      <p:pic>
        <p:nvPicPr>
          <p:cNvPr id="11" name="Picture 10">
            <a:extLst>
              <a:ext uri="{FF2B5EF4-FFF2-40B4-BE49-F238E27FC236}">
                <a16:creationId xmlns:a16="http://schemas.microsoft.com/office/drawing/2014/main" id="{65989E17-C9AC-4747-A820-8E84CCC0B0E3}"/>
              </a:ext>
            </a:extLst>
          </p:cNvPr>
          <p:cNvPicPr>
            <a:picLocks noChangeAspect="1"/>
          </p:cNvPicPr>
          <p:nvPr/>
        </p:nvPicPr>
        <p:blipFill>
          <a:blip r:embed="rId3"/>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
        <p:nvSpPr>
          <p:cNvPr id="8" name="Title 1">
            <a:extLst>
              <a:ext uri="{FF2B5EF4-FFF2-40B4-BE49-F238E27FC236}">
                <a16:creationId xmlns:a16="http://schemas.microsoft.com/office/drawing/2014/main" id="{8A9E18FE-43E9-4EEC-A8D4-DAF43B99B90A}"/>
              </a:ext>
            </a:extLst>
          </p:cNvPr>
          <p:cNvSpPr txBox="1">
            <a:spLocks/>
          </p:cNvSpPr>
          <p:nvPr/>
        </p:nvSpPr>
        <p:spPr>
          <a:xfrm>
            <a:off x="833718" y="136525"/>
            <a:ext cx="9480177" cy="12643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dirty="0"/>
              <a:t>Necessary Packages</a:t>
            </a:r>
            <a:endParaRPr lang="en-IN" dirty="0"/>
          </a:p>
        </p:txBody>
      </p:sp>
    </p:spTree>
    <p:extLst>
      <p:ext uri="{BB962C8B-B14F-4D97-AF65-F5344CB8AC3E}">
        <p14:creationId xmlns:p14="http://schemas.microsoft.com/office/powerpoint/2010/main" val="19779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EF90EE-9214-4E1F-9BB2-0DB9147CE8D4}"/>
              </a:ext>
            </a:extLst>
          </p:cNvPr>
          <p:cNvSpPr>
            <a:spLocks noGrp="1"/>
          </p:cNvSpPr>
          <p:nvPr>
            <p:ph type="title"/>
          </p:nvPr>
        </p:nvSpPr>
        <p:spPr>
          <a:xfrm>
            <a:off x="812488" y="1"/>
            <a:ext cx="9779183" cy="1837074"/>
          </a:xfrm>
          <a:scene3d>
            <a:camera prst="orthographicFront"/>
            <a:lightRig rig="threePt" dir="t"/>
          </a:scene3d>
          <a:sp3d>
            <a:bevelT w="101600" prst="riblet"/>
          </a:sp3d>
        </p:spPr>
        <p:txBody>
          <a:bodyPr/>
          <a:lstStyle/>
          <a:p>
            <a:pPr algn="ctr"/>
            <a:r>
              <a:rPr lang="en-US" sz="4400" dirty="0"/>
              <a:t>END-END MOVIE RECOMMENDATION SYSTEM</a:t>
            </a:r>
            <a:br>
              <a:rPr lang="en-US" sz="4400" dirty="0"/>
            </a:br>
            <a:r>
              <a:rPr lang="en-US" sz="4400" dirty="0"/>
              <a:t>USING MACHINE </a:t>
            </a:r>
            <a:r>
              <a:rPr lang="en-US" sz="4400" dirty="0">
                <a:effectLst>
                  <a:outerShdw blurRad="38100" dist="38100" dir="2700000" algn="tl">
                    <a:srgbClr val="000000">
                      <a:alpha val="43137"/>
                    </a:srgbClr>
                  </a:outerShdw>
                </a:effectLst>
              </a:rPr>
              <a:t>LEARNING</a:t>
            </a:r>
            <a:r>
              <a:rPr lang="en-US" sz="4400" dirty="0"/>
              <a:t> </a:t>
            </a:r>
            <a:endParaRPr lang="en-IN" sz="4400" dirty="0"/>
          </a:p>
        </p:txBody>
      </p:sp>
      <p:sp>
        <p:nvSpPr>
          <p:cNvPr id="6" name="Text Placeholder 5">
            <a:extLst>
              <a:ext uri="{FF2B5EF4-FFF2-40B4-BE49-F238E27FC236}">
                <a16:creationId xmlns:a16="http://schemas.microsoft.com/office/drawing/2014/main" id="{49516A04-C7EF-46A0-908B-05E886D9840A}"/>
              </a:ext>
            </a:extLst>
          </p:cNvPr>
          <p:cNvSpPr>
            <a:spLocks noGrp="1"/>
          </p:cNvSpPr>
          <p:nvPr>
            <p:ph type="body" idx="1"/>
          </p:nvPr>
        </p:nvSpPr>
        <p:spPr>
          <a:xfrm>
            <a:off x="2644362" y="2589058"/>
            <a:ext cx="6115436" cy="4170330"/>
          </a:xfrm>
          <a:effectLst>
            <a:outerShdw blurRad="50800" dist="50800" dir="5400000" algn="ctr" rotWithShape="0">
              <a:srgbClr val="000000"/>
            </a:outerShdw>
          </a:effectLst>
        </p:spPr>
        <p:txBody>
          <a:bodyPr/>
          <a:lstStyle/>
          <a:p>
            <a:pPr algn="ctr"/>
            <a:r>
              <a:rPr lang="en-US" sz="2000" dirty="0"/>
              <a:t>By</a:t>
            </a:r>
          </a:p>
          <a:p>
            <a:pPr algn="ctr"/>
            <a:r>
              <a:rPr lang="en-US" sz="2000" dirty="0"/>
              <a:t>KRISHNA CHAUDHARY</a:t>
            </a:r>
          </a:p>
          <a:p>
            <a:pPr algn="ctr"/>
            <a:r>
              <a:rPr lang="en-US" sz="2000" dirty="0"/>
              <a:t>HIMANSHU JOSHI</a:t>
            </a:r>
          </a:p>
          <a:p>
            <a:pPr algn="ctr"/>
            <a:r>
              <a:rPr lang="en-IN" sz="2000" dirty="0"/>
              <a:t>Under the guidance of</a:t>
            </a:r>
          </a:p>
          <a:p>
            <a:pPr algn="ctr"/>
            <a:r>
              <a:rPr lang="en-IN" sz="2000" dirty="0"/>
              <a:t> </a:t>
            </a:r>
            <a:r>
              <a:rPr lang="en-IN" sz="2000" b="1" dirty="0"/>
              <a:t>Mr. PURUSHOTTAM SHARMA </a:t>
            </a:r>
          </a:p>
          <a:p>
            <a:pPr algn="ctr"/>
            <a:r>
              <a:rPr lang="en-IN" sz="2000" b="1" dirty="0"/>
              <a:t>TRAINER, MACHINE LEARNING AND DEEP LEARNING </a:t>
            </a:r>
          </a:p>
          <a:p>
            <a:pPr algn="ctr"/>
            <a:r>
              <a:rPr lang="en-IN" sz="2000" dirty="0"/>
              <a:t>Department of Data Analytics and Machine Learning</a:t>
            </a:r>
          </a:p>
          <a:p>
            <a:pPr algn="ctr"/>
            <a:r>
              <a:rPr lang="en-IN" sz="2000" dirty="0" err="1"/>
              <a:t>Imarticus</a:t>
            </a:r>
            <a:r>
              <a:rPr lang="en-IN" sz="2000" dirty="0"/>
              <a:t> Learning </a:t>
            </a:r>
          </a:p>
        </p:txBody>
      </p:sp>
      <p:pic>
        <p:nvPicPr>
          <p:cNvPr id="5" name="Picture 4">
            <a:extLst>
              <a:ext uri="{FF2B5EF4-FFF2-40B4-BE49-F238E27FC236}">
                <a16:creationId xmlns:a16="http://schemas.microsoft.com/office/drawing/2014/main" id="{17205443-20D3-4911-9949-1A2E7AAA153E}"/>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362526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1000"/>
                                        <p:tgtEl>
                                          <p:spTgt spid="6">
                                            <p:txEl>
                                              <p:pRg st="5" end="5"/>
                                            </p:txEl>
                                          </p:spTgt>
                                        </p:tgtEl>
                                      </p:cBhvr>
                                    </p:animEffect>
                                    <p:anim calcmode="lin" valueType="num">
                                      <p:cBhvr>
                                        <p:cTn id="4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6">
                                            <p:txEl>
                                              <p:pRg st="6" end="6"/>
                                            </p:txEl>
                                          </p:spTgt>
                                        </p:tgtEl>
                                        <p:attrNameLst>
                                          <p:attrName>style.visibility</p:attrName>
                                        </p:attrNameLst>
                                      </p:cBhvr>
                                      <p:to>
                                        <p:strVal val="visible"/>
                                      </p:to>
                                    </p:set>
                                    <p:animEffect transition="in" filter="fade">
                                      <p:cBhvr>
                                        <p:cTn id="54" dur="1000"/>
                                        <p:tgtEl>
                                          <p:spTgt spid="6">
                                            <p:txEl>
                                              <p:pRg st="6" end="6"/>
                                            </p:txEl>
                                          </p:spTgt>
                                        </p:tgtEl>
                                      </p:cBhvr>
                                    </p:animEffect>
                                    <p:anim calcmode="lin" valueType="num">
                                      <p:cBhvr>
                                        <p:cTn id="5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fade">
                                      <p:cBhvr>
                                        <p:cTn id="61" dur="1000"/>
                                        <p:tgtEl>
                                          <p:spTgt spid="6">
                                            <p:txEl>
                                              <p:pRg st="7" end="7"/>
                                            </p:txEl>
                                          </p:spTgt>
                                        </p:tgtEl>
                                      </p:cBhvr>
                                    </p:animEffect>
                                    <p:anim calcmode="lin" valueType="num">
                                      <p:cBhvr>
                                        <p:cTn id="62"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7" end="7"/>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1000"/>
                                        <p:tgtEl>
                                          <p:spTgt spid="5"/>
                                        </p:tgtEl>
                                      </p:cBhvr>
                                    </p:animEffect>
                                    <p:anim calcmode="lin" valueType="num">
                                      <p:cBhvr>
                                        <p:cTn id="67" dur="1000" fill="hold"/>
                                        <p:tgtEl>
                                          <p:spTgt spid="5"/>
                                        </p:tgtEl>
                                        <p:attrNameLst>
                                          <p:attrName>ppt_x</p:attrName>
                                        </p:attrNameLst>
                                      </p:cBhvr>
                                      <p:tavLst>
                                        <p:tav tm="0">
                                          <p:val>
                                            <p:strVal val="#ppt_x"/>
                                          </p:val>
                                        </p:tav>
                                        <p:tav tm="100000">
                                          <p:val>
                                            <p:strVal val="#ppt_x"/>
                                          </p:val>
                                        </p:tav>
                                      </p:tavLst>
                                    </p:anim>
                                    <p:anim calcmode="lin" valueType="num">
                                      <p:cBhvr>
                                        <p:cTn id="6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1F27-A1F4-40AC-9570-4A9C05944F62}"/>
              </a:ext>
            </a:extLst>
          </p:cNvPr>
          <p:cNvSpPr>
            <a:spLocks noGrp="1"/>
          </p:cNvSpPr>
          <p:nvPr>
            <p:ph type="title"/>
          </p:nvPr>
        </p:nvSpPr>
        <p:spPr/>
        <p:txBody>
          <a:bodyPr/>
          <a:lstStyle/>
          <a:p>
            <a:pPr algn="ctr"/>
            <a:r>
              <a:rPr lang="en-US" dirty="0"/>
              <a:t>Example of Count Vectorizer</a:t>
            </a:r>
            <a:endParaRPr lang="en-IN" dirty="0"/>
          </a:p>
        </p:txBody>
      </p:sp>
      <p:pic>
        <p:nvPicPr>
          <p:cNvPr id="8" name="Picture 7">
            <a:extLst>
              <a:ext uri="{FF2B5EF4-FFF2-40B4-BE49-F238E27FC236}">
                <a16:creationId xmlns:a16="http://schemas.microsoft.com/office/drawing/2014/main" id="{DA0D2C71-9F28-4836-9A7D-6BD1D2D9D89C}"/>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1026" name="Picture 2">
            <a:extLst>
              <a:ext uri="{FF2B5EF4-FFF2-40B4-BE49-F238E27FC236}">
                <a16:creationId xmlns:a16="http://schemas.microsoft.com/office/drawing/2014/main" id="{BCF71597-B3AD-4C3C-A070-3148B6F11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66" y="2193426"/>
            <a:ext cx="12541635" cy="487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1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173D2E35-C6D5-4602-BEB7-2EEB7E0C7CDB}"/>
              </a:ext>
            </a:extLst>
          </p:cNvPr>
          <p:cNvSpPr>
            <a:spLocks noGrp="1"/>
          </p:cNvSpPr>
          <p:nvPr>
            <p:ph type="title"/>
          </p:nvPr>
        </p:nvSpPr>
        <p:spPr/>
        <p:txBody>
          <a:bodyPr/>
          <a:lstStyle/>
          <a:p>
            <a:pPr algn="ctr"/>
            <a:r>
              <a:rPr lang="en-US" dirty="0"/>
              <a:t>Cosine Similarity</a:t>
            </a:r>
            <a:endParaRPr lang="en-IN" dirty="0"/>
          </a:p>
        </p:txBody>
      </p:sp>
      <p:sp>
        <p:nvSpPr>
          <p:cNvPr id="36" name="Text Placeholder 35">
            <a:extLst>
              <a:ext uri="{FF2B5EF4-FFF2-40B4-BE49-F238E27FC236}">
                <a16:creationId xmlns:a16="http://schemas.microsoft.com/office/drawing/2014/main" id="{7524307C-8A8A-4816-8E40-4670D41BCD35}"/>
              </a:ext>
            </a:extLst>
          </p:cNvPr>
          <p:cNvSpPr>
            <a:spLocks noGrp="1"/>
          </p:cNvSpPr>
          <p:nvPr>
            <p:ph type="body" idx="1"/>
          </p:nvPr>
        </p:nvSpPr>
        <p:spPr>
          <a:xfrm>
            <a:off x="114300" y="2503041"/>
            <a:ext cx="3174376" cy="4047327"/>
          </a:xfrm>
        </p:spPr>
        <p:txBody>
          <a:bodyPr/>
          <a:lstStyle/>
          <a:p>
            <a:pPr marL="342900" indent="-342900">
              <a:buFont typeface="Arial" panose="020B0604020202020204" pitchFamily="34" charset="0"/>
              <a:buChar char="•"/>
            </a:pPr>
            <a:r>
              <a:rPr lang="en-US" sz="1550" dirty="0"/>
              <a:t>Suppose we have a 2 Dimensional space and we plot all the tags into it, then it will look like graph 1.</a:t>
            </a:r>
          </a:p>
          <a:p>
            <a:pPr marL="342900" indent="-342900">
              <a:buFont typeface="Arial" panose="020B0604020202020204" pitchFamily="34" charset="0"/>
              <a:buChar char="•"/>
            </a:pPr>
            <a:r>
              <a:rPr lang="en-US" sz="1550" dirty="0"/>
              <a:t>After converting it to vectors it will look like graph 2. </a:t>
            </a:r>
          </a:p>
          <a:p>
            <a:pPr marL="342900" indent="-342900">
              <a:buFont typeface="Arial" panose="020B0604020202020204" pitchFamily="34" charset="0"/>
              <a:buChar char="•"/>
            </a:pPr>
            <a:r>
              <a:rPr lang="en-US" sz="1550" dirty="0"/>
              <a:t>Now based on the user’s choice we will recommend movie (Vectors) which is have the least distance.</a:t>
            </a:r>
            <a:endParaRPr lang="en-IN" sz="1550" dirty="0"/>
          </a:p>
        </p:txBody>
      </p:sp>
      <p:sp>
        <p:nvSpPr>
          <p:cNvPr id="6" name="Slide Number Placeholder 5">
            <a:extLst>
              <a:ext uri="{FF2B5EF4-FFF2-40B4-BE49-F238E27FC236}">
                <a16:creationId xmlns:a16="http://schemas.microsoft.com/office/drawing/2014/main" id="{6156C17B-1790-4C4B-BF8B-C289FDF865FF}"/>
              </a:ext>
            </a:extLst>
          </p:cNvPr>
          <p:cNvSpPr>
            <a:spLocks noGrp="1"/>
          </p:cNvSpPr>
          <p:nvPr>
            <p:ph type="sldNum" sz="quarter" idx="12"/>
          </p:nvPr>
        </p:nvSpPr>
        <p:spPr/>
        <p:txBody>
          <a:bodyPr/>
          <a:lstStyle/>
          <a:p>
            <a:fld id="{294A09A9-5501-47C1-A89A-A340965A2BE2}" type="slidenum">
              <a:rPr lang="en-US" smtClean="0"/>
              <a:pPr/>
              <a:t>21</a:t>
            </a:fld>
            <a:endParaRPr lang="en-US" dirty="0"/>
          </a:p>
        </p:txBody>
      </p:sp>
      <p:cxnSp>
        <p:nvCxnSpPr>
          <p:cNvPr id="8" name="Straight Arrow Connector 7">
            <a:extLst>
              <a:ext uri="{FF2B5EF4-FFF2-40B4-BE49-F238E27FC236}">
                <a16:creationId xmlns:a16="http://schemas.microsoft.com/office/drawing/2014/main" id="{D06797CA-55E3-4070-98C1-CA22FDC3C528}"/>
              </a:ext>
            </a:extLst>
          </p:cNvPr>
          <p:cNvCxnSpPr>
            <a:cxnSpLocks/>
          </p:cNvCxnSpPr>
          <p:nvPr/>
        </p:nvCxnSpPr>
        <p:spPr>
          <a:xfrm>
            <a:off x="3427692" y="5487589"/>
            <a:ext cx="27305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AC6A6F32-F67F-4A76-BFC6-05846E2EC826}"/>
              </a:ext>
            </a:extLst>
          </p:cNvPr>
          <p:cNvCxnSpPr>
            <a:cxnSpLocks/>
          </p:cNvCxnSpPr>
          <p:nvPr/>
        </p:nvCxnSpPr>
        <p:spPr>
          <a:xfrm flipV="1">
            <a:off x="3427692" y="3341289"/>
            <a:ext cx="0" cy="21463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78F1EACE-8D8F-47E2-B207-123E09E5EACA}"/>
              </a:ext>
            </a:extLst>
          </p:cNvPr>
          <p:cNvCxnSpPr>
            <a:cxnSpLocks/>
          </p:cNvCxnSpPr>
          <p:nvPr/>
        </p:nvCxnSpPr>
        <p:spPr>
          <a:xfrm>
            <a:off x="8593418" y="5575299"/>
            <a:ext cx="26670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021B11A8-C768-46C2-81AF-0D4248F17AF5}"/>
              </a:ext>
            </a:extLst>
          </p:cNvPr>
          <p:cNvCxnSpPr>
            <a:cxnSpLocks/>
          </p:cNvCxnSpPr>
          <p:nvPr/>
        </p:nvCxnSpPr>
        <p:spPr>
          <a:xfrm flipV="1">
            <a:off x="8588936" y="3428999"/>
            <a:ext cx="0" cy="21463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5336C89-F6FD-4DE9-B020-AFB61C53DDCB}"/>
              </a:ext>
            </a:extLst>
          </p:cNvPr>
          <p:cNvCxnSpPr>
            <a:cxnSpLocks/>
          </p:cNvCxnSpPr>
          <p:nvPr/>
        </p:nvCxnSpPr>
        <p:spPr>
          <a:xfrm flipV="1">
            <a:off x="3427692" y="3765152"/>
            <a:ext cx="1270000" cy="1722436"/>
          </a:xfrm>
          <a:prstGeom prst="straightConnector1">
            <a:avLst/>
          </a:prstGeom>
          <a:ln w="38100" cap="flat" cmpd="sng" algn="ctr">
            <a:solidFill>
              <a:schemeClr val="dk1"/>
            </a:solidFill>
            <a:prstDash val="dash"/>
            <a:round/>
            <a:headEnd type="none" w="med" len="med"/>
            <a:tailEnd type="none" w="med" len="med"/>
          </a:ln>
          <a:effectLst>
            <a:glow rad="139700">
              <a:schemeClr val="accent6">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EE09A60C-6D19-4278-BDDD-6EF841B86E23}"/>
              </a:ext>
            </a:extLst>
          </p:cNvPr>
          <p:cNvCxnSpPr>
            <a:cxnSpLocks/>
          </p:cNvCxnSpPr>
          <p:nvPr/>
        </p:nvCxnSpPr>
        <p:spPr>
          <a:xfrm flipV="1">
            <a:off x="3427691" y="4626370"/>
            <a:ext cx="2006603" cy="861218"/>
          </a:xfrm>
          <a:prstGeom prst="straightConnector1">
            <a:avLst/>
          </a:prstGeom>
          <a:ln w="38100" cap="flat" cmpd="sng" algn="ctr">
            <a:solidFill>
              <a:schemeClr val="dk1"/>
            </a:solidFill>
            <a:prstDash val="dash"/>
            <a:round/>
            <a:headEnd type="none" w="med" len="med"/>
            <a:tailEnd type="none" w="med" len="med"/>
          </a:ln>
          <a:effectLst>
            <a:glow rad="139700">
              <a:schemeClr val="accent6">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31" name="Speech Bubble: Oval 30">
            <a:extLst>
              <a:ext uri="{FF2B5EF4-FFF2-40B4-BE49-F238E27FC236}">
                <a16:creationId xmlns:a16="http://schemas.microsoft.com/office/drawing/2014/main" id="{F66F8C83-974C-4663-B0C6-EFD438048E22}"/>
              </a:ext>
            </a:extLst>
          </p:cNvPr>
          <p:cNvSpPr/>
          <p:nvPr/>
        </p:nvSpPr>
        <p:spPr>
          <a:xfrm>
            <a:off x="9704668" y="3072955"/>
            <a:ext cx="1003299" cy="645317"/>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V1 (2,5)</a:t>
            </a:r>
            <a:endParaRPr lang="en-IN" dirty="0">
              <a:effectLst>
                <a:outerShdw blurRad="50800" dist="38100" dir="2700000" algn="tl" rotWithShape="0">
                  <a:prstClr val="black">
                    <a:alpha val="40000"/>
                  </a:prstClr>
                </a:outerShdw>
              </a:effectLst>
            </a:endParaRPr>
          </a:p>
        </p:txBody>
      </p:sp>
      <p:sp>
        <p:nvSpPr>
          <p:cNvPr id="32" name="Speech Bubble: Oval 31">
            <a:extLst>
              <a:ext uri="{FF2B5EF4-FFF2-40B4-BE49-F238E27FC236}">
                <a16:creationId xmlns:a16="http://schemas.microsoft.com/office/drawing/2014/main" id="{54DC0072-D1FB-4CC2-B96F-77D3A024B435}"/>
              </a:ext>
            </a:extLst>
          </p:cNvPr>
          <p:cNvSpPr/>
          <p:nvPr/>
        </p:nvSpPr>
        <p:spPr>
          <a:xfrm>
            <a:off x="10445025" y="3934173"/>
            <a:ext cx="1003299" cy="645317"/>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V2 (7,5)</a:t>
            </a:r>
            <a:endParaRPr lang="en-IN" dirty="0">
              <a:effectLst>
                <a:outerShdw blurRad="50800" dist="38100" dir="2700000" algn="tl" rotWithShape="0">
                  <a:prstClr val="black">
                    <a:alpha val="40000"/>
                  </a:prstClr>
                </a:outerShdw>
              </a:effectLst>
            </a:endParaRPr>
          </a:p>
        </p:txBody>
      </p:sp>
      <p:sp>
        <p:nvSpPr>
          <p:cNvPr id="38" name="Rectangle: Diagonal Corners Rounded 37">
            <a:extLst>
              <a:ext uri="{FF2B5EF4-FFF2-40B4-BE49-F238E27FC236}">
                <a16:creationId xmlns:a16="http://schemas.microsoft.com/office/drawing/2014/main" id="{555E305F-5C23-473D-B27A-006F3E7C4E78}"/>
              </a:ext>
            </a:extLst>
          </p:cNvPr>
          <p:cNvSpPr/>
          <p:nvPr/>
        </p:nvSpPr>
        <p:spPr>
          <a:xfrm>
            <a:off x="5530295" y="2288882"/>
            <a:ext cx="3555996" cy="568749"/>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effectLst>
                  <a:outerShdw blurRad="50800" dist="38100" dir="5400000" algn="t" rotWithShape="0">
                    <a:prstClr val="black">
                      <a:alpha val="40000"/>
                    </a:prstClr>
                  </a:outerShdw>
                </a:effectLst>
              </a:rPr>
              <a:t>2 Dimensional Space</a:t>
            </a:r>
            <a:endParaRPr lang="en-IN" sz="2800" b="1" dirty="0">
              <a:effectLst>
                <a:outerShdw blurRad="50800" dist="38100" dir="5400000" algn="t" rotWithShape="0">
                  <a:prstClr val="black">
                    <a:alpha val="40000"/>
                  </a:prstClr>
                </a:outerShdw>
              </a:effectLst>
            </a:endParaRPr>
          </a:p>
        </p:txBody>
      </p:sp>
      <p:cxnSp>
        <p:nvCxnSpPr>
          <p:cNvPr id="40" name="Straight Arrow Connector 39">
            <a:extLst>
              <a:ext uri="{FF2B5EF4-FFF2-40B4-BE49-F238E27FC236}">
                <a16:creationId xmlns:a16="http://schemas.microsoft.com/office/drawing/2014/main" id="{ADBF1762-4F2A-4103-8B16-E0C764772C1D}"/>
              </a:ext>
            </a:extLst>
          </p:cNvPr>
          <p:cNvCxnSpPr>
            <a:cxnSpLocks/>
          </p:cNvCxnSpPr>
          <p:nvPr/>
        </p:nvCxnSpPr>
        <p:spPr>
          <a:xfrm flipV="1">
            <a:off x="8588936" y="3852863"/>
            <a:ext cx="1293160" cy="1722436"/>
          </a:xfrm>
          <a:prstGeom prst="straightConnector1">
            <a:avLst/>
          </a:prstGeom>
          <a:ln w="38100" cap="flat" cmpd="sng" algn="ctr">
            <a:solidFill>
              <a:schemeClr val="dk1"/>
            </a:solidFill>
            <a:prstDash val="dash"/>
            <a:round/>
            <a:headEnd type="none" w="med" len="med"/>
            <a:tailEnd type="none" w="med" len="med"/>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E1167ADB-DD32-4F09-AD22-5E2E8FD78F9C}"/>
              </a:ext>
            </a:extLst>
          </p:cNvPr>
          <p:cNvCxnSpPr>
            <a:cxnSpLocks/>
          </p:cNvCxnSpPr>
          <p:nvPr/>
        </p:nvCxnSpPr>
        <p:spPr>
          <a:xfrm flipV="1">
            <a:off x="8588936" y="4714081"/>
            <a:ext cx="2029763" cy="861218"/>
          </a:xfrm>
          <a:prstGeom prst="straightConnector1">
            <a:avLst/>
          </a:prstGeom>
          <a:ln w="38100" cap="flat" cmpd="sng" algn="ctr">
            <a:solidFill>
              <a:schemeClr val="dk1"/>
            </a:solidFill>
            <a:prstDash val="dash"/>
            <a:round/>
            <a:headEnd type="none" w="med" len="med"/>
            <a:tailEnd type="none" w="med" len="med"/>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52" name="Speech Bubble: Oval 51">
            <a:extLst>
              <a:ext uri="{FF2B5EF4-FFF2-40B4-BE49-F238E27FC236}">
                <a16:creationId xmlns:a16="http://schemas.microsoft.com/office/drawing/2014/main" id="{4B0A6E97-A85D-4988-8C25-10AAAAD94F34}"/>
              </a:ext>
            </a:extLst>
          </p:cNvPr>
          <p:cNvSpPr/>
          <p:nvPr/>
        </p:nvSpPr>
        <p:spPr>
          <a:xfrm>
            <a:off x="4265893" y="2985244"/>
            <a:ext cx="1426620" cy="645317"/>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Tag 1 (2,5)</a:t>
            </a:r>
            <a:endParaRPr lang="en-IN" dirty="0">
              <a:effectLst>
                <a:outerShdw blurRad="50800" dist="38100" dir="2700000" algn="tl" rotWithShape="0">
                  <a:prstClr val="black">
                    <a:alpha val="40000"/>
                  </a:prstClr>
                </a:outerShdw>
              </a:effectLst>
            </a:endParaRPr>
          </a:p>
        </p:txBody>
      </p:sp>
      <p:sp>
        <p:nvSpPr>
          <p:cNvPr id="53" name="Speech Bubble: Oval 52">
            <a:extLst>
              <a:ext uri="{FF2B5EF4-FFF2-40B4-BE49-F238E27FC236}">
                <a16:creationId xmlns:a16="http://schemas.microsoft.com/office/drawing/2014/main" id="{D4A56162-EC36-4DAA-9B4C-65F664D6091D}"/>
              </a:ext>
            </a:extLst>
          </p:cNvPr>
          <p:cNvSpPr/>
          <p:nvPr/>
        </p:nvSpPr>
        <p:spPr>
          <a:xfrm>
            <a:off x="5069991" y="3830403"/>
            <a:ext cx="1426620" cy="645317"/>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Tag 2 (7,5)</a:t>
            </a:r>
            <a:endParaRPr lang="en-IN" dirty="0">
              <a:effectLst>
                <a:outerShdw blurRad="50800" dist="38100" dir="2700000" algn="tl" rotWithShape="0">
                  <a:prstClr val="black">
                    <a:alpha val="40000"/>
                  </a:prstClr>
                </a:outerShdw>
              </a:effectLst>
            </a:endParaRPr>
          </a:p>
        </p:txBody>
      </p:sp>
      <p:cxnSp>
        <p:nvCxnSpPr>
          <p:cNvPr id="54" name="Straight Arrow Connector 53">
            <a:extLst>
              <a:ext uri="{FF2B5EF4-FFF2-40B4-BE49-F238E27FC236}">
                <a16:creationId xmlns:a16="http://schemas.microsoft.com/office/drawing/2014/main" id="{2A3B2A61-1C75-48FD-B868-A5F1C496E2C3}"/>
              </a:ext>
            </a:extLst>
          </p:cNvPr>
          <p:cNvCxnSpPr>
            <a:cxnSpLocks/>
          </p:cNvCxnSpPr>
          <p:nvPr/>
        </p:nvCxnSpPr>
        <p:spPr>
          <a:xfrm>
            <a:off x="3427691" y="5471529"/>
            <a:ext cx="2048059" cy="1078839"/>
          </a:xfrm>
          <a:prstGeom prst="straightConnector1">
            <a:avLst/>
          </a:prstGeom>
          <a:ln w="38100" cap="flat" cmpd="sng" algn="ctr">
            <a:solidFill>
              <a:schemeClr val="dk1"/>
            </a:solidFill>
            <a:prstDash val="dash"/>
            <a:round/>
            <a:headEnd type="none" w="med" len="med"/>
            <a:tailEnd type="none" w="med" len="med"/>
          </a:ln>
          <a:effectLst>
            <a:glow rad="139700">
              <a:schemeClr val="accent6">
                <a:satMod val="175000"/>
                <a:alpha val="40000"/>
              </a:schemeClr>
            </a:glow>
          </a:effectLst>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E4D1A8C6-F5D3-481D-A3A4-B8AA0E31D968}"/>
              </a:ext>
            </a:extLst>
          </p:cNvPr>
          <p:cNvCxnSpPr>
            <a:cxnSpLocks/>
          </p:cNvCxnSpPr>
          <p:nvPr/>
        </p:nvCxnSpPr>
        <p:spPr>
          <a:xfrm>
            <a:off x="8588936" y="5575299"/>
            <a:ext cx="890169" cy="1080639"/>
          </a:xfrm>
          <a:prstGeom prst="straightConnector1">
            <a:avLst/>
          </a:prstGeom>
          <a:ln w="38100" cap="flat" cmpd="sng" algn="ctr">
            <a:solidFill>
              <a:schemeClr val="dk1"/>
            </a:solidFill>
            <a:prstDash val="dash"/>
            <a:round/>
            <a:headEnd type="none" w="med" len="med"/>
            <a:tailEnd type="none" w="med" len="med"/>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tx1"/>
          </a:fontRef>
        </p:style>
      </p:cxnSp>
      <p:sp>
        <p:nvSpPr>
          <p:cNvPr id="71" name="Speech Bubble: Oval 70">
            <a:extLst>
              <a:ext uri="{FF2B5EF4-FFF2-40B4-BE49-F238E27FC236}">
                <a16:creationId xmlns:a16="http://schemas.microsoft.com/office/drawing/2014/main" id="{65EE5393-A5FE-4790-9E9C-0DA797D6A54A}"/>
              </a:ext>
            </a:extLst>
          </p:cNvPr>
          <p:cNvSpPr/>
          <p:nvPr/>
        </p:nvSpPr>
        <p:spPr>
          <a:xfrm>
            <a:off x="5165239" y="5791266"/>
            <a:ext cx="1440628" cy="582378"/>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Tag 3 (3,9</a:t>
            </a:r>
            <a:endParaRPr lang="en-IN" dirty="0">
              <a:effectLst>
                <a:outerShdw blurRad="50800" dist="38100" dir="2700000" algn="tl" rotWithShape="0">
                  <a:prstClr val="black">
                    <a:alpha val="40000"/>
                  </a:prstClr>
                </a:outerShdw>
              </a:effectLst>
            </a:endParaRPr>
          </a:p>
        </p:txBody>
      </p:sp>
      <p:sp>
        <p:nvSpPr>
          <p:cNvPr id="80" name="Speech Bubble: Oval 79">
            <a:extLst>
              <a:ext uri="{FF2B5EF4-FFF2-40B4-BE49-F238E27FC236}">
                <a16:creationId xmlns:a16="http://schemas.microsoft.com/office/drawing/2014/main" id="{BED95559-C4D4-4110-B2EF-D80047F98A54}"/>
              </a:ext>
            </a:extLst>
          </p:cNvPr>
          <p:cNvSpPr/>
          <p:nvPr/>
        </p:nvSpPr>
        <p:spPr>
          <a:xfrm>
            <a:off x="9316150" y="5876599"/>
            <a:ext cx="1003299" cy="645317"/>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V3 (3,9)</a:t>
            </a:r>
            <a:endParaRPr lang="en-IN" dirty="0">
              <a:effectLst>
                <a:outerShdw blurRad="50800" dist="38100" dir="2700000" algn="tl" rotWithShape="0">
                  <a:prstClr val="black">
                    <a:alpha val="40000"/>
                  </a:prstClr>
                </a:outerShdw>
              </a:effectLst>
            </a:endParaRPr>
          </a:p>
        </p:txBody>
      </p:sp>
      <p:pic>
        <p:nvPicPr>
          <p:cNvPr id="23" name="Picture 22">
            <a:extLst>
              <a:ext uri="{FF2B5EF4-FFF2-40B4-BE49-F238E27FC236}">
                <a16:creationId xmlns:a16="http://schemas.microsoft.com/office/drawing/2014/main" id="{8E790233-F0B2-4D18-ABBE-5950A5B5F2FC}"/>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
        <p:nvSpPr>
          <p:cNvPr id="2" name="TextBox 1">
            <a:extLst>
              <a:ext uri="{FF2B5EF4-FFF2-40B4-BE49-F238E27FC236}">
                <a16:creationId xmlns:a16="http://schemas.microsoft.com/office/drawing/2014/main" id="{EAD67C9F-9AF6-4F8B-BF6B-EC0CD34638B4}"/>
              </a:ext>
            </a:extLst>
          </p:cNvPr>
          <p:cNvSpPr txBox="1"/>
          <p:nvPr/>
        </p:nvSpPr>
        <p:spPr>
          <a:xfrm>
            <a:off x="5951540" y="5056979"/>
            <a:ext cx="630795" cy="400110"/>
          </a:xfrm>
          <a:prstGeom prst="rect">
            <a:avLst/>
          </a:prstGeom>
          <a:noFill/>
        </p:spPr>
        <p:txBody>
          <a:bodyPr wrap="square" rtlCol="0">
            <a:spAutoFit/>
          </a:bodyPr>
          <a:lstStyle/>
          <a:p>
            <a:r>
              <a:rPr lang="en-US" sz="2000" dirty="0"/>
              <a:t>X</a:t>
            </a:r>
            <a:endParaRPr lang="en-IN" sz="2000" dirty="0"/>
          </a:p>
        </p:txBody>
      </p:sp>
      <p:sp>
        <p:nvSpPr>
          <p:cNvPr id="24" name="TextBox 23">
            <a:extLst>
              <a:ext uri="{FF2B5EF4-FFF2-40B4-BE49-F238E27FC236}">
                <a16:creationId xmlns:a16="http://schemas.microsoft.com/office/drawing/2014/main" id="{90D6C85A-9BF1-49F1-AA6B-15FCD75F7B8D}"/>
              </a:ext>
            </a:extLst>
          </p:cNvPr>
          <p:cNvSpPr txBox="1"/>
          <p:nvPr/>
        </p:nvSpPr>
        <p:spPr>
          <a:xfrm>
            <a:off x="3283878" y="2952574"/>
            <a:ext cx="630795" cy="400110"/>
          </a:xfrm>
          <a:prstGeom prst="rect">
            <a:avLst/>
          </a:prstGeom>
          <a:noFill/>
        </p:spPr>
        <p:txBody>
          <a:bodyPr wrap="square" rtlCol="0">
            <a:spAutoFit/>
          </a:bodyPr>
          <a:lstStyle/>
          <a:p>
            <a:r>
              <a:rPr lang="en-US" sz="2000" dirty="0"/>
              <a:t>Y</a:t>
            </a:r>
            <a:endParaRPr lang="en-IN" sz="2000" dirty="0"/>
          </a:p>
        </p:txBody>
      </p:sp>
      <p:sp>
        <p:nvSpPr>
          <p:cNvPr id="25" name="TextBox 24">
            <a:extLst>
              <a:ext uri="{FF2B5EF4-FFF2-40B4-BE49-F238E27FC236}">
                <a16:creationId xmlns:a16="http://schemas.microsoft.com/office/drawing/2014/main" id="{C33B7030-AA60-4F4D-B346-B247774645E4}"/>
              </a:ext>
            </a:extLst>
          </p:cNvPr>
          <p:cNvSpPr txBox="1"/>
          <p:nvPr/>
        </p:nvSpPr>
        <p:spPr>
          <a:xfrm>
            <a:off x="11060495" y="5125019"/>
            <a:ext cx="630795" cy="400110"/>
          </a:xfrm>
          <a:prstGeom prst="rect">
            <a:avLst/>
          </a:prstGeom>
          <a:noFill/>
        </p:spPr>
        <p:txBody>
          <a:bodyPr wrap="square" rtlCol="0">
            <a:spAutoFit/>
          </a:bodyPr>
          <a:lstStyle/>
          <a:p>
            <a:r>
              <a:rPr lang="en-US" sz="2000" dirty="0"/>
              <a:t>X</a:t>
            </a:r>
            <a:endParaRPr lang="en-IN" sz="2000" dirty="0"/>
          </a:p>
        </p:txBody>
      </p:sp>
      <p:sp>
        <p:nvSpPr>
          <p:cNvPr id="27" name="TextBox 26">
            <a:extLst>
              <a:ext uri="{FF2B5EF4-FFF2-40B4-BE49-F238E27FC236}">
                <a16:creationId xmlns:a16="http://schemas.microsoft.com/office/drawing/2014/main" id="{D452912C-A530-4441-BAEE-156F75B709B0}"/>
              </a:ext>
            </a:extLst>
          </p:cNvPr>
          <p:cNvSpPr txBox="1"/>
          <p:nvPr/>
        </p:nvSpPr>
        <p:spPr>
          <a:xfrm>
            <a:off x="8455496" y="3040766"/>
            <a:ext cx="630795" cy="400110"/>
          </a:xfrm>
          <a:prstGeom prst="rect">
            <a:avLst/>
          </a:prstGeom>
          <a:noFill/>
        </p:spPr>
        <p:txBody>
          <a:bodyPr wrap="square" rtlCol="0">
            <a:spAutoFit/>
          </a:bodyPr>
          <a:lstStyle/>
          <a:p>
            <a:r>
              <a:rPr lang="en-US" sz="2000" dirty="0"/>
              <a:t>Y</a:t>
            </a:r>
            <a:endParaRPr lang="en-IN" sz="2000" dirty="0"/>
          </a:p>
        </p:txBody>
      </p:sp>
    </p:spTree>
    <p:extLst>
      <p:ext uri="{BB962C8B-B14F-4D97-AF65-F5344CB8AC3E}">
        <p14:creationId xmlns:p14="http://schemas.microsoft.com/office/powerpoint/2010/main" val="115700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6">
                                            <p:txEl>
                                              <p:pRg st="0" end="0"/>
                                            </p:txEl>
                                          </p:spTgt>
                                        </p:tgtEl>
                                        <p:attrNameLst>
                                          <p:attrName>style.visibility</p:attrName>
                                        </p:attrNameLst>
                                      </p:cBhvr>
                                      <p:to>
                                        <p:strVal val="visible"/>
                                      </p:to>
                                    </p:set>
                                    <p:animEffect transition="in" filter="fade">
                                      <p:cBhvr>
                                        <p:cTn id="14" dur="1000"/>
                                        <p:tgtEl>
                                          <p:spTgt spid="36">
                                            <p:txEl>
                                              <p:pRg st="0" end="0"/>
                                            </p:txEl>
                                          </p:spTgt>
                                        </p:tgtEl>
                                      </p:cBhvr>
                                    </p:animEffect>
                                    <p:anim calcmode="lin" valueType="num">
                                      <p:cBhvr>
                                        <p:cTn id="15"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
                                            <p:txEl>
                                              <p:pRg st="1" end="1"/>
                                            </p:txEl>
                                          </p:spTgt>
                                        </p:tgtEl>
                                        <p:attrNameLst>
                                          <p:attrName>style.visibility</p:attrName>
                                        </p:attrNameLst>
                                      </p:cBhvr>
                                      <p:to>
                                        <p:strVal val="visible"/>
                                      </p:to>
                                    </p:set>
                                    <p:animEffect transition="in" filter="fade">
                                      <p:cBhvr>
                                        <p:cTn id="21" dur="1000"/>
                                        <p:tgtEl>
                                          <p:spTgt spid="36">
                                            <p:txEl>
                                              <p:pRg st="1" end="1"/>
                                            </p:txEl>
                                          </p:spTgt>
                                        </p:tgtEl>
                                      </p:cBhvr>
                                    </p:animEffect>
                                    <p:anim calcmode="lin" valueType="num">
                                      <p:cBhvr>
                                        <p:cTn id="22" dur="1000" fill="hold"/>
                                        <p:tgtEl>
                                          <p:spTgt spid="3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1000"/>
                                        <p:tgtEl>
                                          <p:spTgt spid="36">
                                            <p:txEl>
                                              <p:pRg st="2" end="2"/>
                                            </p:txEl>
                                          </p:spTgt>
                                        </p:tgtEl>
                                      </p:cBhvr>
                                    </p:animEffect>
                                    <p:anim calcmode="lin" valueType="num">
                                      <p:cBhvr>
                                        <p:cTn id="29" dur="1000" fill="hold"/>
                                        <p:tgtEl>
                                          <p:spTgt spid="3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6">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1000"/>
                                        <p:tgtEl>
                                          <p:spTgt spid="52"/>
                                        </p:tgtEl>
                                      </p:cBhvr>
                                    </p:animEffect>
                                    <p:anim calcmode="lin" valueType="num">
                                      <p:cBhvr>
                                        <p:cTn id="58" dur="1000" fill="hold"/>
                                        <p:tgtEl>
                                          <p:spTgt spid="52"/>
                                        </p:tgtEl>
                                        <p:attrNameLst>
                                          <p:attrName>ppt_x</p:attrName>
                                        </p:attrNameLst>
                                      </p:cBhvr>
                                      <p:tavLst>
                                        <p:tav tm="0">
                                          <p:val>
                                            <p:strVal val="#ppt_x"/>
                                          </p:val>
                                        </p:tav>
                                        <p:tav tm="100000">
                                          <p:val>
                                            <p:strVal val="#ppt_x"/>
                                          </p:val>
                                        </p:tav>
                                      </p:tavLst>
                                    </p:anim>
                                    <p:anim calcmode="lin" valueType="num">
                                      <p:cBhvr>
                                        <p:cTn id="59" dur="1000" fill="hold"/>
                                        <p:tgtEl>
                                          <p:spTgt spid="5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1000"/>
                                        <p:tgtEl>
                                          <p:spTgt spid="53"/>
                                        </p:tgtEl>
                                      </p:cBhvr>
                                    </p:animEffect>
                                    <p:anim calcmode="lin" valueType="num">
                                      <p:cBhvr>
                                        <p:cTn id="68" dur="1000" fill="hold"/>
                                        <p:tgtEl>
                                          <p:spTgt spid="53"/>
                                        </p:tgtEl>
                                        <p:attrNameLst>
                                          <p:attrName>ppt_x</p:attrName>
                                        </p:attrNameLst>
                                      </p:cBhvr>
                                      <p:tavLst>
                                        <p:tav tm="0">
                                          <p:val>
                                            <p:strVal val="#ppt_x"/>
                                          </p:val>
                                        </p:tav>
                                        <p:tav tm="100000">
                                          <p:val>
                                            <p:strVal val="#ppt_x"/>
                                          </p:val>
                                        </p:tav>
                                      </p:tavLst>
                                    </p:anim>
                                    <p:anim calcmode="lin" valueType="num">
                                      <p:cBhvr>
                                        <p:cTn id="69" dur="1000" fill="hold"/>
                                        <p:tgtEl>
                                          <p:spTgt spid="5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1000"/>
                                        <p:tgtEl>
                                          <p:spTgt spid="54"/>
                                        </p:tgtEl>
                                      </p:cBhvr>
                                    </p:animEffect>
                                    <p:anim calcmode="lin" valueType="num">
                                      <p:cBhvr>
                                        <p:cTn id="73" dur="1000" fill="hold"/>
                                        <p:tgtEl>
                                          <p:spTgt spid="54"/>
                                        </p:tgtEl>
                                        <p:attrNameLst>
                                          <p:attrName>ppt_x</p:attrName>
                                        </p:attrNameLst>
                                      </p:cBhvr>
                                      <p:tavLst>
                                        <p:tav tm="0">
                                          <p:val>
                                            <p:strVal val="#ppt_x"/>
                                          </p:val>
                                        </p:tav>
                                        <p:tav tm="100000">
                                          <p:val>
                                            <p:strVal val="#ppt_x"/>
                                          </p:val>
                                        </p:tav>
                                      </p:tavLst>
                                    </p:anim>
                                    <p:anim calcmode="lin" valueType="num">
                                      <p:cBhvr>
                                        <p:cTn id="74" dur="1000" fill="hold"/>
                                        <p:tgtEl>
                                          <p:spTgt spid="5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1000"/>
                                        <p:tgtEl>
                                          <p:spTgt spid="71"/>
                                        </p:tgtEl>
                                      </p:cBhvr>
                                    </p:animEffect>
                                    <p:anim calcmode="lin" valueType="num">
                                      <p:cBhvr>
                                        <p:cTn id="78" dur="1000" fill="hold"/>
                                        <p:tgtEl>
                                          <p:spTgt spid="71"/>
                                        </p:tgtEl>
                                        <p:attrNameLst>
                                          <p:attrName>ppt_x</p:attrName>
                                        </p:attrNameLst>
                                      </p:cBhvr>
                                      <p:tavLst>
                                        <p:tav tm="0">
                                          <p:val>
                                            <p:strVal val="#ppt_x"/>
                                          </p:val>
                                        </p:tav>
                                        <p:tav tm="100000">
                                          <p:val>
                                            <p:strVal val="#ppt_x"/>
                                          </p:val>
                                        </p:tav>
                                      </p:tavLst>
                                    </p:anim>
                                    <p:anim calcmode="lin" valueType="num">
                                      <p:cBhvr>
                                        <p:cTn id="7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1000"/>
                                        <p:tgtEl>
                                          <p:spTgt spid="18"/>
                                        </p:tgtEl>
                                      </p:cBhvr>
                                    </p:animEffect>
                                    <p:anim calcmode="lin" valueType="num">
                                      <p:cBhvr>
                                        <p:cTn id="85" dur="1000" fill="hold"/>
                                        <p:tgtEl>
                                          <p:spTgt spid="18"/>
                                        </p:tgtEl>
                                        <p:attrNameLst>
                                          <p:attrName>ppt_x</p:attrName>
                                        </p:attrNameLst>
                                      </p:cBhvr>
                                      <p:tavLst>
                                        <p:tav tm="0">
                                          <p:val>
                                            <p:strVal val="#ppt_x"/>
                                          </p:val>
                                        </p:tav>
                                        <p:tav tm="100000">
                                          <p:val>
                                            <p:strVal val="#ppt_x"/>
                                          </p:val>
                                        </p:tav>
                                      </p:tavLst>
                                    </p:anim>
                                    <p:anim calcmode="lin" valueType="num">
                                      <p:cBhvr>
                                        <p:cTn id="86" dur="1000" fill="hold"/>
                                        <p:tgtEl>
                                          <p:spTgt spid="1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1000"/>
                                        <p:tgtEl>
                                          <p:spTgt spid="15"/>
                                        </p:tgtEl>
                                      </p:cBhvr>
                                    </p:animEffect>
                                    <p:anim calcmode="lin" valueType="num">
                                      <p:cBhvr>
                                        <p:cTn id="90" dur="1000" fill="hold"/>
                                        <p:tgtEl>
                                          <p:spTgt spid="15"/>
                                        </p:tgtEl>
                                        <p:attrNameLst>
                                          <p:attrName>ppt_x</p:attrName>
                                        </p:attrNameLst>
                                      </p:cBhvr>
                                      <p:tavLst>
                                        <p:tav tm="0">
                                          <p:val>
                                            <p:strVal val="#ppt_x"/>
                                          </p:val>
                                        </p:tav>
                                        <p:tav tm="100000">
                                          <p:val>
                                            <p:strVal val="#ppt_x"/>
                                          </p:val>
                                        </p:tav>
                                      </p:tavLst>
                                    </p:anim>
                                    <p:anim calcmode="lin" valueType="num">
                                      <p:cBhvr>
                                        <p:cTn id="91" dur="1000" fill="hold"/>
                                        <p:tgtEl>
                                          <p:spTgt spid="15"/>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1000"/>
                                        <p:tgtEl>
                                          <p:spTgt spid="40"/>
                                        </p:tgtEl>
                                      </p:cBhvr>
                                    </p:animEffect>
                                    <p:anim calcmode="lin" valueType="num">
                                      <p:cBhvr>
                                        <p:cTn id="95" dur="1000" fill="hold"/>
                                        <p:tgtEl>
                                          <p:spTgt spid="40"/>
                                        </p:tgtEl>
                                        <p:attrNameLst>
                                          <p:attrName>ppt_x</p:attrName>
                                        </p:attrNameLst>
                                      </p:cBhvr>
                                      <p:tavLst>
                                        <p:tav tm="0">
                                          <p:val>
                                            <p:strVal val="#ppt_x"/>
                                          </p:val>
                                        </p:tav>
                                        <p:tav tm="100000">
                                          <p:val>
                                            <p:strVal val="#ppt_x"/>
                                          </p:val>
                                        </p:tav>
                                      </p:tavLst>
                                    </p:anim>
                                    <p:anim calcmode="lin" valueType="num">
                                      <p:cBhvr>
                                        <p:cTn id="96" dur="1000" fill="hold"/>
                                        <p:tgtEl>
                                          <p:spTgt spid="40"/>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1000"/>
                                        <p:tgtEl>
                                          <p:spTgt spid="31"/>
                                        </p:tgtEl>
                                      </p:cBhvr>
                                    </p:animEffect>
                                    <p:anim calcmode="lin" valueType="num">
                                      <p:cBhvr>
                                        <p:cTn id="100" dur="1000" fill="hold"/>
                                        <p:tgtEl>
                                          <p:spTgt spid="31"/>
                                        </p:tgtEl>
                                        <p:attrNameLst>
                                          <p:attrName>ppt_x</p:attrName>
                                        </p:attrNameLst>
                                      </p:cBhvr>
                                      <p:tavLst>
                                        <p:tav tm="0">
                                          <p:val>
                                            <p:strVal val="#ppt_x"/>
                                          </p:val>
                                        </p:tav>
                                        <p:tav tm="100000">
                                          <p:val>
                                            <p:strVal val="#ppt_x"/>
                                          </p:val>
                                        </p:tav>
                                      </p:tavLst>
                                    </p:anim>
                                    <p:anim calcmode="lin" valueType="num">
                                      <p:cBhvr>
                                        <p:cTn id="101" dur="1000" fill="hold"/>
                                        <p:tgtEl>
                                          <p:spTgt spid="31"/>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1000"/>
                                        <p:tgtEl>
                                          <p:spTgt spid="46"/>
                                        </p:tgtEl>
                                      </p:cBhvr>
                                    </p:animEffect>
                                    <p:anim calcmode="lin" valueType="num">
                                      <p:cBhvr>
                                        <p:cTn id="105" dur="1000" fill="hold"/>
                                        <p:tgtEl>
                                          <p:spTgt spid="46"/>
                                        </p:tgtEl>
                                        <p:attrNameLst>
                                          <p:attrName>ppt_x</p:attrName>
                                        </p:attrNameLst>
                                      </p:cBhvr>
                                      <p:tavLst>
                                        <p:tav tm="0">
                                          <p:val>
                                            <p:strVal val="#ppt_x"/>
                                          </p:val>
                                        </p:tav>
                                        <p:tav tm="100000">
                                          <p:val>
                                            <p:strVal val="#ppt_x"/>
                                          </p:val>
                                        </p:tav>
                                      </p:tavLst>
                                    </p:anim>
                                    <p:anim calcmode="lin" valueType="num">
                                      <p:cBhvr>
                                        <p:cTn id="106" dur="1000" fill="hold"/>
                                        <p:tgtEl>
                                          <p:spTgt spid="46"/>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1000"/>
                                        <p:tgtEl>
                                          <p:spTgt spid="32"/>
                                        </p:tgtEl>
                                      </p:cBhvr>
                                    </p:animEffect>
                                    <p:anim calcmode="lin" valueType="num">
                                      <p:cBhvr>
                                        <p:cTn id="110" dur="1000" fill="hold"/>
                                        <p:tgtEl>
                                          <p:spTgt spid="32"/>
                                        </p:tgtEl>
                                        <p:attrNameLst>
                                          <p:attrName>ppt_x</p:attrName>
                                        </p:attrNameLst>
                                      </p:cBhvr>
                                      <p:tavLst>
                                        <p:tav tm="0">
                                          <p:val>
                                            <p:strVal val="#ppt_x"/>
                                          </p:val>
                                        </p:tav>
                                        <p:tav tm="100000">
                                          <p:val>
                                            <p:strVal val="#ppt_x"/>
                                          </p:val>
                                        </p:tav>
                                      </p:tavLst>
                                    </p:anim>
                                    <p:anim calcmode="lin" valueType="num">
                                      <p:cBhvr>
                                        <p:cTn id="111" dur="1000" fill="hold"/>
                                        <p:tgtEl>
                                          <p:spTgt spid="32"/>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1000"/>
                                        <p:tgtEl>
                                          <p:spTgt spid="57"/>
                                        </p:tgtEl>
                                      </p:cBhvr>
                                    </p:animEffect>
                                    <p:anim calcmode="lin" valueType="num">
                                      <p:cBhvr>
                                        <p:cTn id="115" dur="1000" fill="hold"/>
                                        <p:tgtEl>
                                          <p:spTgt spid="57"/>
                                        </p:tgtEl>
                                        <p:attrNameLst>
                                          <p:attrName>ppt_x</p:attrName>
                                        </p:attrNameLst>
                                      </p:cBhvr>
                                      <p:tavLst>
                                        <p:tav tm="0">
                                          <p:val>
                                            <p:strVal val="#ppt_x"/>
                                          </p:val>
                                        </p:tav>
                                        <p:tav tm="100000">
                                          <p:val>
                                            <p:strVal val="#ppt_x"/>
                                          </p:val>
                                        </p:tav>
                                      </p:tavLst>
                                    </p:anim>
                                    <p:anim calcmode="lin" valueType="num">
                                      <p:cBhvr>
                                        <p:cTn id="116" dur="1000" fill="hold"/>
                                        <p:tgtEl>
                                          <p:spTgt spid="57"/>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80"/>
                                        </p:tgtEl>
                                        <p:attrNameLst>
                                          <p:attrName>style.visibility</p:attrName>
                                        </p:attrNameLst>
                                      </p:cBhvr>
                                      <p:to>
                                        <p:strVal val="visible"/>
                                      </p:to>
                                    </p:set>
                                    <p:animEffect transition="in" filter="fade">
                                      <p:cBhvr>
                                        <p:cTn id="119" dur="1000"/>
                                        <p:tgtEl>
                                          <p:spTgt spid="80"/>
                                        </p:tgtEl>
                                      </p:cBhvr>
                                    </p:animEffect>
                                    <p:anim calcmode="lin" valueType="num">
                                      <p:cBhvr>
                                        <p:cTn id="120" dur="1000" fill="hold"/>
                                        <p:tgtEl>
                                          <p:spTgt spid="80"/>
                                        </p:tgtEl>
                                        <p:attrNameLst>
                                          <p:attrName>ppt_x</p:attrName>
                                        </p:attrNameLst>
                                      </p:cBhvr>
                                      <p:tavLst>
                                        <p:tav tm="0">
                                          <p:val>
                                            <p:strVal val="#ppt_x"/>
                                          </p:val>
                                        </p:tav>
                                        <p:tav tm="100000">
                                          <p:val>
                                            <p:strVal val="#ppt_x"/>
                                          </p:val>
                                        </p:tav>
                                      </p:tavLst>
                                    </p:anim>
                                    <p:anim calcmode="lin" valueType="num">
                                      <p:cBhvr>
                                        <p:cTn id="121"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build="p"/>
      <p:bldP spid="31" grpId="0" animBg="1"/>
      <p:bldP spid="32" grpId="0" animBg="1"/>
      <p:bldP spid="38" grpId="0" animBg="1"/>
      <p:bldP spid="52" grpId="0" animBg="1"/>
      <p:bldP spid="53" grpId="0" animBg="1"/>
      <p:bldP spid="71" grpId="0" animBg="1"/>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E1DC-61A0-4852-B0DD-46FD932149A0}"/>
              </a:ext>
            </a:extLst>
          </p:cNvPr>
          <p:cNvSpPr>
            <a:spLocks noGrp="1"/>
          </p:cNvSpPr>
          <p:nvPr>
            <p:ph type="title"/>
          </p:nvPr>
        </p:nvSpPr>
        <p:spPr/>
        <p:txBody>
          <a:bodyPr/>
          <a:lstStyle/>
          <a:p>
            <a:pPr algn="ctr"/>
            <a:r>
              <a:rPr lang="en-US" dirty="0"/>
              <a:t>What is framework?</a:t>
            </a:r>
            <a:endParaRPr lang="en-IN" dirty="0"/>
          </a:p>
        </p:txBody>
      </p:sp>
      <p:sp>
        <p:nvSpPr>
          <p:cNvPr id="6" name="Slide Number Placeholder 5">
            <a:extLst>
              <a:ext uri="{FF2B5EF4-FFF2-40B4-BE49-F238E27FC236}">
                <a16:creationId xmlns:a16="http://schemas.microsoft.com/office/drawing/2014/main" id="{B0271263-5969-4A8A-8719-8CB410B2D1A5}"/>
              </a:ext>
            </a:extLst>
          </p:cNvPr>
          <p:cNvSpPr>
            <a:spLocks noGrp="1"/>
          </p:cNvSpPr>
          <p:nvPr>
            <p:ph type="sldNum" sz="quarter" idx="12"/>
          </p:nvPr>
        </p:nvSpPr>
        <p:spPr/>
        <p:txBody>
          <a:bodyPr/>
          <a:lstStyle/>
          <a:p>
            <a:fld id="{294A09A9-5501-47C1-A89A-A340965A2BE2}" type="slidenum">
              <a:rPr lang="en-US" smtClean="0"/>
              <a:pPr/>
              <a:t>22</a:t>
            </a:fld>
            <a:endParaRPr lang="en-US" dirty="0"/>
          </a:p>
        </p:txBody>
      </p:sp>
      <p:sp>
        <p:nvSpPr>
          <p:cNvPr id="8" name="Text Placeholder 7">
            <a:extLst>
              <a:ext uri="{FF2B5EF4-FFF2-40B4-BE49-F238E27FC236}">
                <a16:creationId xmlns:a16="http://schemas.microsoft.com/office/drawing/2014/main" id="{5654220C-951E-4E3F-8F99-D09EB6A13A0B}"/>
              </a:ext>
            </a:extLst>
          </p:cNvPr>
          <p:cNvSpPr>
            <a:spLocks noGrp="1"/>
          </p:cNvSpPr>
          <p:nvPr>
            <p:ph type="body" idx="1"/>
          </p:nvPr>
        </p:nvSpPr>
        <p:spPr>
          <a:xfrm>
            <a:off x="0" y="2502560"/>
            <a:ext cx="4701092" cy="2392169"/>
          </a:xfrm>
        </p:spPr>
        <p:txBody>
          <a:bodyPr/>
          <a:lstStyle/>
          <a:p>
            <a:r>
              <a:rPr lang="en-US" dirty="0">
                <a:latin typeface="arial" panose="020B0604020202020204" pitchFamily="34" charset="0"/>
              </a:rPr>
              <a:t> A </a:t>
            </a:r>
            <a:r>
              <a:rPr lang="en-US" b="1" dirty="0">
                <a:latin typeface="arial" panose="020B0604020202020204" pitchFamily="34" charset="0"/>
              </a:rPr>
              <a:t>framework</a:t>
            </a:r>
            <a:r>
              <a:rPr lang="en-US" dirty="0">
                <a:latin typeface="arial" panose="020B0604020202020204" pitchFamily="34" charset="0"/>
              </a:rPr>
              <a:t> is a structure that you can build software on. It serves as a foundation, so you're not starting entirely from scratch.</a:t>
            </a:r>
            <a:endParaRPr lang="en-IN" dirty="0"/>
          </a:p>
          <a:p>
            <a:endParaRPr lang="en-IN" dirty="0"/>
          </a:p>
        </p:txBody>
      </p:sp>
      <p:pic>
        <p:nvPicPr>
          <p:cNvPr id="13" name="Picture 12">
            <a:extLst>
              <a:ext uri="{FF2B5EF4-FFF2-40B4-BE49-F238E27FC236}">
                <a16:creationId xmlns:a16="http://schemas.microsoft.com/office/drawing/2014/main" id="{3CBB97F5-B60B-4D33-BBFC-E84BC6D3EBD3}"/>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3074" name="Picture 2" descr="Mixpanel - Top level framework {gif} by Seth Eckert on Dribbble">
            <a:extLst>
              <a:ext uri="{FF2B5EF4-FFF2-40B4-BE49-F238E27FC236}">
                <a16:creationId xmlns:a16="http://schemas.microsoft.com/office/drawing/2014/main" id="{A6C97BF2-73B6-45CE-B44A-5F3B3046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079" y="2342863"/>
            <a:ext cx="5267148" cy="3950361"/>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16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1000"/>
                                        <p:tgtEl>
                                          <p:spTgt spid="3074"/>
                                        </p:tgtEl>
                                      </p:cBhvr>
                                    </p:animEffect>
                                    <p:anim calcmode="lin" valueType="num">
                                      <p:cBhvr>
                                        <p:cTn id="28" dur="1000" fill="hold"/>
                                        <p:tgtEl>
                                          <p:spTgt spid="3074"/>
                                        </p:tgtEl>
                                        <p:attrNameLst>
                                          <p:attrName>ppt_x</p:attrName>
                                        </p:attrNameLst>
                                      </p:cBhvr>
                                      <p:tavLst>
                                        <p:tav tm="0">
                                          <p:val>
                                            <p:strVal val="#ppt_x"/>
                                          </p:val>
                                        </p:tav>
                                        <p:tav tm="100000">
                                          <p:val>
                                            <p:strVal val="#ppt_x"/>
                                          </p:val>
                                        </p:tav>
                                      </p:tavLst>
                                    </p:anim>
                                    <p:anim calcmode="lin" valueType="num">
                                      <p:cBhvr>
                                        <p:cTn id="2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173D2E35-C6D5-4602-BEB7-2EEB7E0C7CDB}"/>
              </a:ext>
            </a:extLst>
          </p:cNvPr>
          <p:cNvSpPr>
            <a:spLocks noGrp="1"/>
          </p:cNvSpPr>
          <p:nvPr>
            <p:ph type="title"/>
          </p:nvPr>
        </p:nvSpPr>
        <p:spPr/>
        <p:txBody>
          <a:bodyPr/>
          <a:lstStyle/>
          <a:p>
            <a:pPr algn="ctr"/>
            <a:r>
              <a:rPr lang="en-US" dirty="0" err="1"/>
              <a:t>Streamlit</a:t>
            </a:r>
            <a:r>
              <a:rPr lang="en-US" dirty="0"/>
              <a:t> Framework</a:t>
            </a:r>
            <a:endParaRPr lang="en-IN" dirty="0"/>
          </a:p>
        </p:txBody>
      </p:sp>
      <p:sp>
        <p:nvSpPr>
          <p:cNvPr id="6" name="Slide Number Placeholder 5">
            <a:extLst>
              <a:ext uri="{FF2B5EF4-FFF2-40B4-BE49-F238E27FC236}">
                <a16:creationId xmlns:a16="http://schemas.microsoft.com/office/drawing/2014/main" id="{6156C17B-1790-4C4B-BF8B-C289FDF865FF}"/>
              </a:ext>
            </a:extLst>
          </p:cNvPr>
          <p:cNvSpPr>
            <a:spLocks noGrp="1"/>
          </p:cNvSpPr>
          <p:nvPr>
            <p:ph type="sldNum" sz="quarter" idx="12"/>
          </p:nvPr>
        </p:nvSpPr>
        <p:spPr/>
        <p:txBody>
          <a:bodyPr/>
          <a:lstStyle/>
          <a:p>
            <a:fld id="{294A09A9-5501-47C1-A89A-A340965A2BE2}" type="slidenum">
              <a:rPr lang="en-US" smtClean="0"/>
              <a:pPr/>
              <a:t>23</a:t>
            </a:fld>
            <a:endParaRPr lang="en-US" dirty="0"/>
          </a:p>
        </p:txBody>
      </p:sp>
      <p:pic>
        <p:nvPicPr>
          <p:cNvPr id="5" name="hero-video">
            <a:hlinkClick r:id="" action="ppaction://media"/>
            <a:extLst>
              <a:ext uri="{FF2B5EF4-FFF2-40B4-BE49-F238E27FC236}">
                <a16:creationId xmlns:a16="http://schemas.microsoft.com/office/drawing/2014/main" id="{C69FB0BB-58A5-44FD-BEF1-57BA27D322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35500" y="2286000"/>
            <a:ext cx="7556500" cy="4572000"/>
          </a:xfrm>
          <a:prstGeom prst="rect">
            <a:avLst/>
          </a:prstGeom>
        </p:spPr>
      </p:pic>
      <p:sp>
        <p:nvSpPr>
          <p:cNvPr id="2" name="Rectangle: Rounded Corners 1">
            <a:extLst>
              <a:ext uri="{FF2B5EF4-FFF2-40B4-BE49-F238E27FC236}">
                <a16:creationId xmlns:a16="http://schemas.microsoft.com/office/drawing/2014/main" id="{70CC6145-31BF-474A-90E8-0EEFEB5B2BCE}"/>
              </a:ext>
            </a:extLst>
          </p:cNvPr>
          <p:cNvSpPr/>
          <p:nvPr/>
        </p:nvSpPr>
        <p:spPr>
          <a:xfrm>
            <a:off x="254000" y="2432050"/>
            <a:ext cx="4140200" cy="427990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600" b="0" i="0" dirty="0" err="1">
                <a:solidFill>
                  <a:srgbClr val="0070C0"/>
                </a:solidFill>
                <a:effectLst/>
                <a:latin typeface="Inter"/>
              </a:rPr>
              <a:t>Streamlit</a:t>
            </a:r>
            <a:r>
              <a:rPr lang="en-US" sz="2600" b="0" i="0" dirty="0">
                <a:solidFill>
                  <a:srgbClr val="0070C0"/>
                </a:solidFill>
                <a:effectLst/>
                <a:latin typeface="Inter"/>
              </a:rPr>
              <a:t> is an open-source Python library that makes it easy to create and share beautiful, custom web apps for machine learning and data science. In just a few minutes you can build and deploy powerful data </a:t>
            </a:r>
            <a:r>
              <a:rPr lang="en-US" sz="2600" b="0" i="0">
                <a:solidFill>
                  <a:srgbClr val="0070C0"/>
                </a:solidFill>
                <a:effectLst/>
                <a:latin typeface="Inter"/>
              </a:rPr>
              <a:t>apps.</a:t>
            </a:r>
            <a:endParaRPr lang="en-IN" sz="2600" dirty="0">
              <a:solidFill>
                <a:srgbClr val="0070C0"/>
              </a:solidFill>
            </a:endParaRPr>
          </a:p>
        </p:txBody>
      </p:sp>
      <p:pic>
        <p:nvPicPr>
          <p:cNvPr id="7" name="Picture 6">
            <a:extLst>
              <a:ext uri="{FF2B5EF4-FFF2-40B4-BE49-F238E27FC236}">
                <a16:creationId xmlns:a16="http://schemas.microsoft.com/office/drawing/2014/main" id="{17BCB7EC-402B-4B3C-BDC5-DF43CDC0B048}"/>
              </a:ext>
            </a:extLst>
          </p:cNvPr>
          <p:cNvPicPr>
            <a:picLocks noChangeAspect="1"/>
          </p:cNvPicPr>
          <p:nvPr/>
        </p:nvPicPr>
        <p:blipFill>
          <a:blip r:embed="rId5"/>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91422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 presetClass="mediacall" presetSubtype="0" fill="hold" nodeType="afterEffect">
                                  <p:stCondLst>
                                    <p:cond delay="0"/>
                                  </p:stCondLst>
                                  <p:childTnLst>
                                    <p:cmd type="call" cmd="playFrom(0.0)">
                                      <p:cBhvr>
                                        <p:cTn id="27" dur="42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5" grpId="0"/>
      <p:bldP spid="6"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093B-477A-4444-8202-2B9B82E47D47}"/>
              </a:ext>
            </a:extLst>
          </p:cNvPr>
          <p:cNvSpPr>
            <a:spLocks noGrp="1"/>
          </p:cNvSpPr>
          <p:nvPr>
            <p:ph type="title"/>
          </p:nvPr>
        </p:nvSpPr>
        <p:spPr>
          <a:xfrm>
            <a:off x="1167492" y="372035"/>
            <a:ext cx="9779183" cy="1325563"/>
          </a:xfrm>
        </p:spPr>
        <p:txBody>
          <a:bodyPr/>
          <a:lstStyle/>
          <a:p>
            <a:pPr algn="ctr"/>
            <a:r>
              <a:rPr lang="en-US" dirty="0"/>
              <a:t>What is API</a:t>
            </a:r>
            <a:endParaRPr lang="en-IN" dirty="0"/>
          </a:p>
        </p:txBody>
      </p:sp>
      <p:sp>
        <p:nvSpPr>
          <p:cNvPr id="3" name="Text Placeholder 2">
            <a:extLst>
              <a:ext uri="{FF2B5EF4-FFF2-40B4-BE49-F238E27FC236}">
                <a16:creationId xmlns:a16="http://schemas.microsoft.com/office/drawing/2014/main" id="{7967A4DC-DB43-4829-B857-F8F56C2E7683}"/>
              </a:ext>
            </a:extLst>
          </p:cNvPr>
          <p:cNvSpPr>
            <a:spLocks noGrp="1"/>
          </p:cNvSpPr>
          <p:nvPr>
            <p:ph type="body" idx="1"/>
          </p:nvPr>
        </p:nvSpPr>
        <p:spPr>
          <a:xfrm>
            <a:off x="0" y="2274980"/>
            <a:ext cx="5441576" cy="4583019"/>
          </a:xfrm>
        </p:spPr>
        <p:txBody>
          <a:bodyPr/>
          <a:lstStyle/>
          <a:p>
            <a:r>
              <a:rPr lang="en-US" b="0" i="0" dirty="0">
                <a:effectLst/>
                <a:latin typeface="arial" panose="020B0604020202020204" pitchFamily="34" charset="0"/>
              </a:rPr>
              <a:t>API is the acronym for Application Programming Interface, which is </a:t>
            </a:r>
            <a:r>
              <a:rPr lang="en-US" b="1" i="0" dirty="0">
                <a:effectLst/>
                <a:latin typeface="arial" panose="020B0604020202020204" pitchFamily="34" charset="0"/>
              </a:rPr>
              <a:t>a software intermediary that allows two applications to talk to each other</a:t>
            </a:r>
            <a:r>
              <a:rPr lang="en-US" b="0" i="0" dirty="0">
                <a:effectLst/>
                <a:latin typeface="arial" panose="020B0604020202020204" pitchFamily="34" charset="0"/>
              </a:rPr>
              <a:t>. Each time you use an app like Facebook, send an instant message, or check the weather on your phone, you're using an API.</a:t>
            </a:r>
            <a:endParaRPr lang="en-IN" dirty="0"/>
          </a:p>
        </p:txBody>
      </p:sp>
      <p:sp>
        <p:nvSpPr>
          <p:cNvPr id="6" name="Slide Number Placeholder 5">
            <a:extLst>
              <a:ext uri="{FF2B5EF4-FFF2-40B4-BE49-F238E27FC236}">
                <a16:creationId xmlns:a16="http://schemas.microsoft.com/office/drawing/2014/main" id="{78DD955B-5F24-42BB-BF3D-738B28A81C04}"/>
              </a:ext>
            </a:extLst>
          </p:cNvPr>
          <p:cNvSpPr>
            <a:spLocks noGrp="1"/>
          </p:cNvSpPr>
          <p:nvPr>
            <p:ph type="sldNum" sz="quarter" idx="12"/>
          </p:nvPr>
        </p:nvSpPr>
        <p:spPr/>
        <p:txBody>
          <a:bodyPr/>
          <a:lstStyle/>
          <a:p>
            <a:fld id="{294A09A9-5501-47C1-A89A-A340965A2BE2}" type="slidenum">
              <a:rPr lang="en-US" smtClean="0"/>
              <a:pPr/>
              <a:t>24</a:t>
            </a:fld>
            <a:endParaRPr lang="en-US" dirty="0"/>
          </a:p>
        </p:txBody>
      </p:sp>
      <p:pic>
        <p:nvPicPr>
          <p:cNvPr id="2050" name="Picture 2" descr="Bulk Sms Service and automatic API at Best Price | SMS Marketing in nagpur  | Express Media Bulk SMS online">
            <a:extLst>
              <a:ext uri="{FF2B5EF4-FFF2-40B4-BE49-F238E27FC236}">
                <a16:creationId xmlns:a16="http://schemas.microsoft.com/office/drawing/2014/main" id="{DAAFB2C9-E8AF-4DF4-A5D0-B382F05B8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582" y="2306123"/>
            <a:ext cx="6624418" cy="455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1000"/>
                                        <p:tgtEl>
                                          <p:spTgt spid="2050"/>
                                        </p:tgtEl>
                                      </p:cBhvr>
                                    </p:animEffect>
                                    <p:anim calcmode="lin" valueType="num">
                                      <p:cBhvr>
                                        <p:cTn id="23" dur="1000" fill="hold"/>
                                        <p:tgtEl>
                                          <p:spTgt spid="2050"/>
                                        </p:tgtEl>
                                        <p:attrNameLst>
                                          <p:attrName>ppt_x</p:attrName>
                                        </p:attrNameLst>
                                      </p:cBhvr>
                                      <p:tavLst>
                                        <p:tav tm="0">
                                          <p:val>
                                            <p:strVal val="#ppt_x"/>
                                          </p:val>
                                        </p:tav>
                                        <p:tav tm="100000">
                                          <p:val>
                                            <p:strVal val="#ppt_x"/>
                                          </p:val>
                                        </p:tav>
                                      </p:tavLst>
                                    </p:anim>
                                    <p:anim calcmode="lin" valueType="num">
                                      <p:cBhvr>
                                        <p:cTn id="2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shadeToTitle="1">
        <a:gradFill>
          <a:gsLst>
            <a:gs pos="31000">
              <a:schemeClr val="accent1">
                <a:alpha val="77000"/>
                <a:lumMod val="35000"/>
                <a:lumOff val="65000"/>
              </a:schemeClr>
            </a:gs>
            <a:gs pos="0">
              <a:schemeClr val="accent1">
                <a:lumMod val="30000"/>
                <a:lumOff val="7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46EC1342-32E4-462B-ADDF-C09A41B637FB}"/>
              </a:ext>
            </a:extLst>
          </p:cNvPr>
          <p:cNvSpPr txBox="1">
            <a:spLocks/>
          </p:cNvSpPr>
          <p:nvPr/>
        </p:nvSpPr>
        <p:spPr>
          <a:xfrm>
            <a:off x="1653028" y="110341"/>
            <a:ext cx="8555831" cy="679451"/>
          </a:xfrm>
          <a:prstGeom prst="rect">
            <a:avLst/>
          </a:prstGeom>
          <a:ln w="1905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t>Design of Web Application</a:t>
            </a:r>
            <a:endParaRPr lang="en-IN" dirty="0"/>
          </a:p>
        </p:txBody>
      </p:sp>
      <p:sp>
        <p:nvSpPr>
          <p:cNvPr id="32" name="Rectangle: Rounded Corners 31">
            <a:extLst>
              <a:ext uri="{FF2B5EF4-FFF2-40B4-BE49-F238E27FC236}">
                <a16:creationId xmlns:a16="http://schemas.microsoft.com/office/drawing/2014/main" id="{44E613B3-E380-4AF7-9616-163D8AE97CB5}"/>
              </a:ext>
            </a:extLst>
          </p:cNvPr>
          <p:cNvSpPr/>
          <p:nvPr/>
        </p:nvSpPr>
        <p:spPr>
          <a:xfrm>
            <a:off x="1653026" y="975529"/>
            <a:ext cx="8555833" cy="5715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sz="3600" dirty="0"/>
              <a:t>Title of the Application</a:t>
            </a:r>
            <a:endParaRPr lang="en-IN" sz="3600" dirty="0"/>
          </a:p>
        </p:txBody>
      </p:sp>
      <p:sp>
        <p:nvSpPr>
          <p:cNvPr id="33" name="Rectangle: Rounded Corners 32">
            <a:extLst>
              <a:ext uri="{FF2B5EF4-FFF2-40B4-BE49-F238E27FC236}">
                <a16:creationId xmlns:a16="http://schemas.microsoft.com/office/drawing/2014/main" id="{BE33B5F3-BE54-4664-9F72-C6573222FAD7}"/>
              </a:ext>
            </a:extLst>
          </p:cNvPr>
          <p:cNvSpPr/>
          <p:nvPr/>
        </p:nvSpPr>
        <p:spPr>
          <a:xfrm>
            <a:off x="1653026" y="2945619"/>
            <a:ext cx="3136516"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Recommendation Button</a:t>
            </a:r>
            <a:endParaRPr lang="en-IN" sz="2000" dirty="0"/>
          </a:p>
        </p:txBody>
      </p:sp>
      <p:sp>
        <p:nvSpPr>
          <p:cNvPr id="34" name="Rectangle: Rounded Corners 33">
            <a:extLst>
              <a:ext uri="{FF2B5EF4-FFF2-40B4-BE49-F238E27FC236}">
                <a16:creationId xmlns:a16="http://schemas.microsoft.com/office/drawing/2014/main" id="{10B74EBE-6C05-449F-A925-B6C6B83780AE}"/>
              </a:ext>
            </a:extLst>
          </p:cNvPr>
          <p:cNvSpPr/>
          <p:nvPr/>
        </p:nvSpPr>
        <p:spPr>
          <a:xfrm>
            <a:off x="1653026" y="3617924"/>
            <a:ext cx="8555832" cy="3089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AD346396-622A-42F8-9D25-D01936847AB2}"/>
              </a:ext>
            </a:extLst>
          </p:cNvPr>
          <p:cNvSpPr/>
          <p:nvPr/>
        </p:nvSpPr>
        <p:spPr>
          <a:xfrm>
            <a:off x="1789964" y="3831446"/>
            <a:ext cx="1531167" cy="304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Title</a:t>
            </a:r>
            <a:endParaRPr lang="en-IN" dirty="0"/>
          </a:p>
        </p:txBody>
      </p:sp>
      <p:sp>
        <p:nvSpPr>
          <p:cNvPr id="36" name="Rectangle: Rounded Corners 35">
            <a:extLst>
              <a:ext uri="{FF2B5EF4-FFF2-40B4-BE49-F238E27FC236}">
                <a16:creationId xmlns:a16="http://schemas.microsoft.com/office/drawing/2014/main" id="{563E36D5-3992-4FE3-A285-F5C077499D43}"/>
              </a:ext>
            </a:extLst>
          </p:cNvPr>
          <p:cNvSpPr/>
          <p:nvPr/>
        </p:nvSpPr>
        <p:spPr>
          <a:xfrm>
            <a:off x="1653026" y="1607360"/>
            <a:ext cx="3544708" cy="5715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sz="3600" dirty="0"/>
              <a:t>Text Area</a:t>
            </a:r>
            <a:endParaRPr lang="en-IN" sz="3600" dirty="0"/>
          </a:p>
        </p:txBody>
      </p:sp>
      <p:sp>
        <p:nvSpPr>
          <p:cNvPr id="37" name="Rectangle: Rounded Corners 36">
            <a:extLst>
              <a:ext uri="{FF2B5EF4-FFF2-40B4-BE49-F238E27FC236}">
                <a16:creationId xmlns:a16="http://schemas.microsoft.com/office/drawing/2014/main" id="{E3470002-4FEA-423B-89EF-790A61C4AA6C}"/>
              </a:ext>
            </a:extLst>
          </p:cNvPr>
          <p:cNvSpPr/>
          <p:nvPr/>
        </p:nvSpPr>
        <p:spPr>
          <a:xfrm>
            <a:off x="1653025" y="2273314"/>
            <a:ext cx="8555833" cy="5715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sz="3600" dirty="0"/>
              <a:t>Search Area</a:t>
            </a:r>
            <a:endParaRPr lang="en-IN" sz="3600" dirty="0"/>
          </a:p>
        </p:txBody>
      </p:sp>
      <p:sp>
        <p:nvSpPr>
          <p:cNvPr id="38" name="Rectangle: Rounded Corners 37">
            <a:extLst>
              <a:ext uri="{FF2B5EF4-FFF2-40B4-BE49-F238E27FC236}">
                <a16:creationId xmlns:a16="http://schemas.microsoft.com/office/drawing/2014/main" id="{2C557274-B397-47C0-81F0-D0B5E00CACA2}"/>
              </a:ext>
            </a:extLst>
          </p:cNvPr>
          <p:cNvSpPr/>
          <p:nvPr/>
        </p:nvSpPr>
        <p:spPr>
          <a:xfrm>
            <a:off x="3484923" y="3831446"/>
            <a:ext cx="1531167" cy="304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Title</a:t>
            </a:r>
            <a:endParaRPr lang="en-IN" dirty="0"/>
          </a:p>
        </p:txBody>
      </p:sp>
      <p:sp>
        <p:nvSpPr>
          <p:cNvPr id="39" name="Rectangle: Rounded Corners 38">
            <a:extLst>
              <a:ext uri="{FF2B5EF4-FFF2-40B4-BE49-F238E27FC236}">
                <a16:creationId xmlns:a16="http://schemas.microsoft.com/office/drawing/2014/main" id="{636A434A-4012-4BFF-85E6-FC352DA758AC}"/>
              </a:ext>
            </a:extLst>
          </p:cNvPr>
          <p:cNvSpPr/>
          <p:nvPr/>
        </p:nvSpPr>
        <p:spPr>
          <a:xfrm>
            <a:off x="5160558" y="3840983"/>
            <a:ext cx="1531167" cy="304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Title</a:t>
            </a:r>
            <a:endParaRPr lang="en-IN" dirty="0"/>
          </a:p>
        </p:txBody>
      </p:sp>
      <p:sp>
        <p:nvSpPr>
          <p:cNvPr id="40" name="Rectangle: Rounded Corners 39">
            <a:extLst>
              <a:ext uri="{FF2B5EF4-FFF2-40B4-BE49-F238E27FC236}">
                <a16:creationId xmlns:a16="http://schemas.microsoft.com/office/drawing/2014/main" id="{1E1218D2-C789-4BC3-9FD7-8F068DC1211A}"/>
              </a:ext>
            </a:extLst>
          </p:cNvPr>
          <p:cNvSpPr/>
          <p:nvPr/>
        </p:nvSpPr>
        <p:spPr>
          <a:xfrm>
            <a:off x="6817898" y="3840983"/>
            <a:ext cx="1531167" cy="304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Title</a:t>
            </a:r>
            <a:endParaRPr lang="en-IN" dirty="0"/>
          </a:p>
        </p:txBody>
      </p:sp>
      <p:sp>
        <p:nvSpPr>
          <p:cNvPr id="41" name="Rectangle: Rounded Corners 40">
            <a:extLst>
              <a:ext uri="{FF2B5EF4-FFF2-40B4-BE49-F238E27FC236}">
                <a16:creationId xmlns:a16="http://schemas.microsoft.com/office/drawing/2014/main" id="{48C29356-7F3A-4FBD-889C-C39664F960D7}"/>
              </a:ext>
            </a:extLst>
          </p:cNvPr>
          <p:cNvSpPr/>
          <p:nvPr/>
        </p:nvSpPr>
        <p:spPr>
          <a:xfrm>
            <a:off x="8475239" y="3840998"/>
            <a:ext cx="1531167" cy="304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Title</a:t>
            </a:r>
            <a:endParaRPr lang="en-IN" dirty="0"/>
          </a:p>
        </p:txBody>
      </p:sp>
      <p:sp>
        <p:nvSpPr>
          <p:cNvPr id="42" name="Rectangle: Rounded Corners 41">
            <a:extLst>
              <a:ext uri="{FF2B5EF4-FFF2-40B4-BE49-F238E27FC236}">
                <a16:creationId xmlns:a16="http://schemas.microsoft.com/office/drawing/2014/main" id="{F59AB4F6-BA8B-4A0E-A276-1135F19E3662}"/>
              </a:ext>
            </a:extLst>
          </p:cNvPr>
          <p:cNvSpPr/>
          <p:nvPr/>
        </p:nvSpPr>
        <p:spPr>
          <a:xfrm>
            <a:off x="1789963" y="4364454"/>
            <a:ext cx="1568785" cy="20748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Poster</a:t>
            </a:r>
            <a:endParaRPr lang="en-IN" dirty="0"/>
          </a:p>
        </p:txBody>
      </p:sp>
      <p:sp>
        <p:nvSpPr>
          <p:cNvPr id="43" name="Rectangle: Rounded Corners 42">
            <a:extLst>
              <a:ext uri="{FF2B5EF4-FFF2-40B4-BE49-F238E27FC236}">
                <a16:creationId xmlns:a16="http://schemas.microsoft.com/office/drawing/2014/main" id="{CD874AEF-4B4C-42E6-918E-25265E749556}"/>
              </a:ext>
            </a:extLst>
          </p:cNvPr>
          <p:cNvSpPr/>
          <p:nvPr/>
        </p:nvSpPr>
        <p:spPr>
          <a:xfrm>
            <a:off x="3484923" y="4349768"/>
            <a:ext cx="1531167" cy="20895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Poster</a:t>
            </a:r>
            <a:endParaRPr lang="en-IN" dirty="0"/>
          </a:p>
        </p:txBody>
      </p:sp>
      <p:sp>
        <p:nvSpPr>
          <p:cNvPr id="44" name="Rectangle: Rounded Corners 43">
            <a:extLst>
              <a:ext uri="{FF2B5EF4-FFF2-40B4-BE49-F238E27FC236}">
                <a16:creationId xmlns:a16="http://schemas.microsoft.com/office/drawing/2014/main" id="{B0241FCC-7637-49A6-8339-4E9951F5C78A}"/>
              </a:ext>
            </a:extLst>
          </p:cNvPr>
          <p:cNvSpPr/>
          <p:nvPr/>
        </p:nvSpPr>
        <p:spPr>
          <a:xfrm>
            <a:off x="5160558" y="4349768"/>
            <a:ext cx="1531167" cy="20895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Poster</a:t>
            </a:r>
            <a:endParaRPr lang="en-IN" dirty="0"/>
          </a:p>
        </p:txBody>
      </p:sp>
      <p:sp>
        <p:nvSpPr>
          <p:cNvPr id="45" name="Rectangle: Rounded Corners 44">
            <a:extLst>
              <a:ext uri="{FF2B5EF4-FFF2-40B4-BE49-F238E27FC236}">
                <a16:creationId xmlns:a16="http://schemas.microsoft.com/office/drawing/2014/main" id="{7E27EC55-8AD5-41DB-9E88-C8ED7C696763}"/>
              </a:ext>
            </a:extLst>
          </p:cNvPr>
          <p:cNvSpPr/>
          <p:nvPr/>
        </p:nvSpPr>
        <p:spPr>
          <a:xfrm>
            <a:off x="6817897" y="4349768"/>
            <a:ext cx="1531167" cy="20895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Poster</a:t>
            </a:r>
            <a:endParaRPr lang="en-IN" dirty="0"/>
          </a:p>
        </p:txBody>
      </p:sp>
      <p:sp>
        <p:nvSpPr>
          <p:cNvPr id="46" name="Rectangle: Rounded Corners 45">
            <a:extLst>
              <a:ext uri="{FF2B5EF4-FFF2-40B4-BE49-F238E27FC236}">
                <a16:creationId xmlns:a16="http://schemas.microsoft.com/office/drawing/2014/main" id="{7F0DA8DF-4AA6-4A9B-BB81-D588B42B0E6D}"/>
              </a:ext>
            </a:extLst>
          </p:cNvPr>
          <p:cNvSpPr/>
          <p:nvPr/>
        </p:nvSpPr>
        <p:spPr>
          <a:xfrm>
            <a:off x="8475239" y="4349768"/>
            <a:ext cx="1531167" cy="20895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Movie 1 Poster</a:t>
            </a:r>
            <a:endParaRPr lang="en-IN" dirty="0"/>
          </a:p>
        </p:txBody>
      </p:sp>
      <p:pic>
        <p:nvPicPr>
          <p:cNvPr id="47" name="Picture 46">
            <a:extLst>
              <a:ext uri="{FF2B5EF4-FFF2-40B4-BE49-F238E27FC236}">
                <a16:creationId xmlns:a16="http://schemas.microsoft.com/office/drawing/2014/main" id="{D537731E-C5FA-443A-90F5-020052DAC661}"/>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32816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000"/>
                                        <p:tgtEl>
                                          <p:spTgt spid="41"/>
                                        </p:tgtEl>
                                      </p:cBhvr>
                                    </p:animEffect>
                                    <p:anim calcmode="lin" valueType="num">
                                      <p:cBhvr>
                                        <p:cTn id="58" dur="1000" fill="hold"/>
                                        <p:tgtEl>
                                          <p:spTgt spid="41"/>
                                        </p:tgtEl>
                                        <p:attrNameLst>
                                          <p:attrName>ppt_x</p:attrName>
                                        </p:attrNameLst>
                                      </p:cBhvr>
                                      <p:tavLst>
                                        <p:tav tm="0">
                                          <p:val>
                                            <p:strVal val="#ppt_x"/>
                                          </p:val>
                                        </p:tav>
                                        <p:tav tm="100000">
                                          <p:val>
                                            <p:strVal val="#ppt_x"/>
                                          </p:val>
                                        </p:tav>
                                      </p:tavLst>
                                    </p:anim>
                                    <p:anim calcmode="lin" valueType="num">
                                      <p:cBhvr>
                                        <p:cTn id="59" dur="1000" fill="hold"/>
                                        <p:tgtEl>
                                          <p:spTgt spid="4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1000"/>
                                        <p:tgtEl>
                                          <p:spTgt spid="42"/>
                                        </p:tgtEl>
                                      </p:cBhvr>
                                    </p:animEffect>
                                    <p:anim calcmode="lin" valueType="num">
                                      <p:cBhvr>
                                        <p:cTn id="63" dur="1000" fill="hold"/>
                                        <p:tgtEl>
                                          <p:spTgt spid="42"/>
                                        </p:tgtEl>
                                        <p:attrNameLst>
                                          <p:attrName>ppt_x</p:attrName>
                                        </p:attrNameLst>
                                      </p:cBhvr>
                                      <p:tavLst>
                                        <p:tav tm="0">
                                          <p:val>
                                            <p:strVal val="#ppt_x"/>
                                          </p:val>
                                        </p:tav>
                                        <p:tav tm="100000">
                                          <p:val>
                                            <p:strVal val="#ppt_x"/>
                                          </p:val>
                                        </p:tav>
                                      </p:tavLst>
                                    </p:anim>
                                    <p:anim calcmode="lin" valueType="num">
                                      <p:cBhvr>
                                        <p:cTn id="64" dur="1000" fill="hold"/>
                                        <p:tgtEl>
                                          <p:spTgt spid="4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0"/>
                                        <p:tgtEl>
                                          <p:spTgt spid="43"/>
                                        </p:tgtEl>
                                      </p:cBhvr>
                                    </p:animEffect>
                                    <p:anim calcmode="lin" valueType="num">
                                      <p:cBhvr>
                                        <p:cTn id="68" dur="1000" fill="hold"/>
                                        <p:tgtEl>
                                          <p:spTgt spid="43"/>
                                        </p:tgtEl>
                                        <p:attrNameLst>
                                          <p:attrName>ppt_x</p:attrName>
                                        </p:attrNameLst>
                                      </p:cBhvr>
                                      <p:tavLst>
                                        <p:tav tm="0">
                                          <p:val>
                                            <p:strVal val="#ppt_x"/>
                                          </p:val>
                                        </p:tav>
                                        <p:tav tm="100000">
                                          <p:val>
                                            <p:strVal val="#ppt_x"/>
                                          </p:val>
                                        </p:tav>
                                      </p:tavLst>
                                    </p:anim>
                                    <p:anim calcmode="lin" valueType="num">
                                      <p:cBhvr>
                                        <p:cTn id="69" dur="1000" fill="hold"/>
                                        <p:tgtEl>
                                          <p:spTgt spid="4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1000"/>
                                        <p:tgtEl>
                                          <p:spTgt spid="44"/>
                                        </p:tgtEl>
                                      </p:cBhvr>
                                    </p:animEffect>
                                    <p:anim calcmode="lin" valueType="num">
                                      <p:cBhvr>
                                        <p:cTn id="73" dur="1000" fill="hold"/>
                                        <p:tgtEl>
                                          <p:spTgt spid="44"/>
                                        </p:tgtEl>
                                        <p:attrNameLst>
                                          <p:attrName>ppt_x</p:attrName>
                                        </p:attrNameLst>
                                      </p:cBhvr>
                                      <p:tavLst>
                                        <p:tav tm="0">
                                          <p:val>
                                            <p:strVal val="#ppt_x"/>
                                          </p:val>
                                        </p:tav>
                                        <p:tav tm="100000">
                                          <p:val>
                                            <p:strVal val="#ppt_x"/>
                                          </p:val>
                                        </p:tav>
                                      </p:tavLst>
                                    </p:anim>
                                    <p:anim calcmode="lin" valueType="num">
                                      <p:cBhvr>
                                        <p:cTn id="74" dur="1000" fill="hold"/>
                                        <p:tgtEl>
                                          <p:spTgt spid="4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1000"/>
                                        <p:tgtEl>
                                          <p:spTgt spid="45"/>
                                        </p:tgtEl>
                                      </p:cBhvr>
                                    </p:animEffect>
                                    <p:anim calcmode="lin" valueType="num">
                                      <p:cBhvr>
                                        <p:cTn id="78" dur="1000" fill="hold"/>
                                        <p:tgtEl>
                                          <p:spTgt spid="45"/>
                                        </p:tgtEl>
                                        <p:attrNameLst>
                                          <p:attrName>ppt_x</p:attrName>
                                        </p:attrNameLst>
                                      </p:cBhvr>
                                      <p:tavLst>
                                        <p:tav tm="0">
                                          <p:val>
                                            <p:strVal val="#ppt_x"/>
                                          </p:val>
                                        </p:tav>
                                        <p:tav tm="100000">
                                          <p:val>
                                            <p:strVal val="#ppt_x"/>
                                          </p:val>
                                        </p:tav>
                                      </p:tavLst>
                                    </p:anim>
                                    <p:anim calcmode="lin" valueType="num">
                                      <p:cBhvr>
                                        <p:cTn id="79" dur="1000" fill="hold"/>
                                        <p:tgtEl>
                                          <p:spTgt spid="4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1000"/>
                                        <p:tgtEl>
                                          <p:spTgt spid="46"/>
                                        </p:tgtEl>
                                      </p:cBhvr>
                                    </p:animEffect>
                                    <p:anim calcmode="lin" valueType="num">
                                      <p:cBhvr>
                                        <p:cTn id="83" dur="1000" fill="hold"/>
                                        <p:tgtEl>
                                          <p:spTgt spid="46"/>
                                        </p:tgtEl>
                                        <p:attrNameLst>
                                          <p:attrName>ppt_x</p:attrName>
                                        </p:attrNameLst>
                                      </p:cBhvr>
                                      <p:tavLst>
                                        <p:tav tm="0">
                                          <p:val>
                                            <p:strVal val="#ppt_x"/>
                                          </p:val>
                                        </p:tav>
                                        <p:tav tm="100000">
                                          <p:val>
                                            <p:strVal val="#ppt_x"/>
                                          </p:val>
                                        </p:tav>
                                      </p:tavLst>
                                    </p:anim>
                                    <p:anim calcmode="lin" valueType="num">
                                      <p:cBhvr>
                                        <p:cTn id="84" dur="1000" fill="hold"/>
                                        <p:tgtEl>
                                          <p:spTgt spid="46"/>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1000"/>
                                        <p:tgtEl>
                                          <p:spTgt spid="47"/>
                                        </p:tgtEl>
                                      </p:cBhvr>
                                    </p:animEffect>
                                    <p:anim calcmode="lin" valueType="num">
                                      <p:cBhvr>
                                        <p:cTn id="88" dur="1000" fill="hold"/>
                                        <p:tgtEl>
                                          <p:spTgt spid="47"/>
                                        </p:tgtEl>
                                        <p:attrNameLst>
                                          <p:attrName>ppt_x</p:attrName>
                                        </p:attrNameLst>
                                      </p:cBhvr>
                                      <p:tavLst>
                                        <p:tav tm="0">
                                          <p:val>
                                            <p:strVal val="#ppt_x"/>
                                          </p:val>
                                        </p:tav>
                                        <p:tav tm="100000">
                                          <p:val>
                                            <p:strVal val="#ppt_x"/>
                                          </p:val>
                                        </p:tav>
                                      </p:tavLst>
                                    </p:anim>
                                    <p:anim calcmode="lin" valueType="num">
                                      <p:cBhvr>
                                        <p:cTn id="8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285653" y="1936664"/>
            <a:ext cx="7110805" cy="2984671"/>
          </a:xfrm>
        </p:spPr>
        <p:txBody>
          <a:bodyPr/>
          <a:lstStyle/>
          <a:p>
            <a:r>
              <a:rPr lang="en-US" sz="6000" dirty="0">
                <a:solidFill>
                  <a:srgbClr val="CCCCFF"/>
                </a:solidFill>
              </a:rPr>
              <a:t>Part-3 Application Deployment</a:t>
            </a:r>
            <a:br>
              <a:rPr lang="en-US" sz="6000" dirty="0">
                <a:solidFill>
                  <a:srgbClr val="CCCCFF"/>
                </a:solidFill>
              </a:rPr>
            </a:br>
            <a:endParaRPr lang="en-IN" dirty="0">
              <a:solidFill>
                <a:srgbClr val="CCCCFF"/>
              </a:solidFill>
            </a:endParaRPr>
          </a:p>
        </p:txBody>
      </p:sp>
      <p:pic>
        <p:nvPicPr>
          <p:cNvPr id="3" name="Picture 2">
            <a:extLst>
              <a:ext uri="{FF2B5EF4-FFF2-40B4-BE49-F238E27FC236}">
                <a16:creationId xmlns:a16="http://schemas.microsoft.com/office/drawing/2014/main" id="{E8835C1D-9C24-4F07-8320-D5AFBE5F39A7}"/>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9844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D55F-98C7-44CF-8F44-15E8A828680B}"/>
              </a:ext>
            </a:extLst>
          </p:cNvPr>
          <p:cNvSpPr>
            <a:spLocks noGrp="1"/>
          </p:cNvSpPr>
          <p:nvPr>
            <p:ph type="title"/>
          </p:nvPr>
        </p:nvSpPr>
        <p:spPr/>
        <p:txBody>
          <a:bodyPr/>
          <a:lstStyle/>
          <a:p>
            <a:r>
              <a:rPr lang="en-US" dirty="0"/>
              <a:t>Heroku</a:t>
            </a:r>
            <a:endParaRPr lang="en-IN" dirty="0"/>
          </a:p>
        </p:txBody>
      </p:sp>
      <p:sp>
        <p:nvSpPr>
          <p:cNvPr id="5" name="Content Placeholder 4">
            <a:extLst>
              <a:ext uri="{FF2B5EF4-FFF2-40B4-BE49-F238E27FC236}">
                <a16:creationId xmlns:a16="http://schemas.microsoft.com/office/drawing/2014/main" id="{1FB869B7-74E1-4A58-84D6-586733ADB259}"/>
              </a:ext>
            </a:extLst>
          </p:cNvPr>
          <p:cNvSpPr>
            <a:spLocks noGrp="1"/>
          </p:cNvSpPr>
          <p:nvPr>
            <p:ph type="body" idx="1"/>
          </p:nvPr>
        </p:nvSpPr>
        <p:spPr>
          <a:xfrm>
            <a:off x="269421" y="2386466"/>
            <a:ext cx="5021035" cy="4324577"/>
          </a:xfrm>
        </p:spPr>
        <p:txBody>
          <a:bodyPr/>
          <a:lstStyle/>
          <a:p>
            <a:r>
              <a:rPr lang="en-US" sz="2200" b="1" i="0" dirty="0">
                <a:solidFill>
                  <a:schemeClr val="bg2"/>
                </a:solidFill>
                <a:effectLst/>
                <a:latin typeface="arial" panose="020B0604020202020204" pitchFamily="34" charset="0"/>
              </a:rPr>
              <a:t>Heroku</a:t>
            </a:r>
            <a:r>
              <a:rPr lang="en-US" sz="2200" b="0" i="0" dirty="0">
                <a:solidFill>
                  <a:schemeClr val="bg2"/>
                </a:solidFill>
                <a:effectLst/>
                <a:latin typeface="arial" panose="020B0604020202020204" pitchFamily="34" charset="0"/>
              </a:rPr>
              <a:t> is a platform as a service (PaaS) that enables developers to build, run, and operate applications entirely in the cloud.</a:t>
            </a:r>
          </a:p>
          <a:p>
            <a:r>
              <a:rPr lang="en-US" sz="2200" dirty="0">
                <a:solidFill>
                  <a:schemeClr val="bg2"/>
                </a:solidFill>
                <a:latin typeface="arial" panose="020B0604020202020204" pitchFamily="34" charset="0"/>
              </a:rPr>
              <a:t>Heroku is very user-friendly and easy to deploy your application in just few steps.</a:t>
            </a:r>
            <a:endParaRPr lang="en-IN" sz="2200" dirty="0">
              <a:solidFill>
                <a:schemeClr val="bg2"/>
              </a:solidFill>
            </a:endParaRPr>
          </a:p>
        </p:txBody>
      </p:sp>
      <p:pic>
        <p:nvPicPr>
          <p:cNvPr id="8" name="Picture 7">
            <a:extLst>
              <a:ext uri="{FF2B5EF4-FFF2-40B4-BE49-F238E27FC236}">
                <a16:creationId xmlns:a16="http://schemas.microsoft.com/office/drawing/2014/main" id="{80B062CF-7DE4-4E31-AF6A-1B637FFC78E6}"/>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4098" name="Picture 2" descr="Deploying Rails application to Heroku">
            <a:extLst>
              <a:ext uri="{FF2B5EF4-FFF2-40B4-BE49-F238E27FC236}">
                <a16:creationId xmlns:a16="http://schemas.microsoft.com/office/drawing/2014/main" id="{67CFE9CE-B85F-4CC2-82B9-34DDE697D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071" y="2276475"/>
            <a:ext cx="6721929"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01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098"/>
                                        </p:tgtEl>
                                        <p:attrNameLst>
                                          <p:attrName>style.visibility</p:attrName>
                                        </p:attrNameLst>
                                      </p:cBhvr>
                                      <p:to>
                                        <p:strVal val="visible"/>
                                      </p:to>
                                    </p:set>
                                    <p:animEffect transition="in" filter="fade">
                                      <p:cBhvr>
                                        <p:cTn id="29" dur="1000"/>
                                        <p:tgtEl>
                                          <p:spTgt spid="4098"/>
                                        </p:tgtEl>
                                      </p:cBhvr>
                                    </p:animEffect>
                                    <p:anim calcmode="lin" valueType="num">
                                      <p:cBhvr>
                                        <p:cTn id="30" dur="1000" fill="hold"/>
                                        <p:tgtEl>
                                          <p:spTgt spid="4098"/>
                                        </p:tgtEl>
                                        <p:attrNameLst>
                                          <p:attrName>ppt_x</p:attrName>
                                        </p:attrNameLst>
                                      </p:cBhvr>
                                      <p:tavLst>
                                        <p:tav tm="0">
                                          <p:val>
                                            <p:strVal val="#ppt_x"/>
                                          </p:val>
                                        </p:tav>
                                        <p:tav tm="100000">
                                          <p:val>
                                            <p:strVal val="#ppt_x"/>
                                          </p:val>
                                        </p:tav>
                                      </p:tavLst>
                                    </p:anim>
                                    <p:anim calcmode="lin" valueType="num">
                                      <p:cBhvr>
                                        <p:cTn id="31"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9279-3818-4D81-AFB4-D88E360FFE49}"/>
              </a:ext>
            </a:extLst>
          </p:cNvPr>
          <p:cNvSpPr>
            <a:spLocks noGrp="1"/>
          </p:cNvSpPr>
          <p:nvPr>
            <p:ph type="title"/>
          </p:nvPr>
        </p:nvSpPr>
        <p:spPr/>
        <p:txBody>
          <a:bodyPr/>
          <a:lstStyle/>
          <a:p>
            <a:r>
              <a:rPr lang="en-US" dirty="0"/>
              <a:t>Required files for deploying to Heroku</a:t>
            </a:r>
            <a:endParaRPr lang="en-IN" dirty="0"/>
          </a:p>
        </p:txBody>
      </p:sp>
      <p:sp>
        <p:nvSpPr>
          <p:cNvPr id="3" name="Text Placeholder 2">
            <a:extLst>
              <a:ext uri="{FF2B5EF4-FFF2-40B4-BE49-F238E27FC236}">
                <a16:creationId xmlns:a16="http://schemas.microsoft.com/office/drawing/2014/main" id="{69982D9B-529B-4402-85A9-7B079D4AC9E0}"/>
              </a:ext>
            </a:extLst>
          </p:cNvPr>
          <p:cNvSpPr>
            <a:spLocks noGrp="1"/>
          </p:cNvSpPr>
          <p:nvPr>
            <p:ph type="body" idx="1"/>
          </p:nvPr>
        </p:nvSpPr>
        <p:spPr>
          <a:xfrm>
            <a:off x="127000" y="2362200"/>
            <a:ext cx="11163300" cy="4648200"/>
          </a:xfrm>
        </p:spPr>
        <p:txBody>
          <a:bodyPr/>
          <a:lstStyle/>
          <a:p>
            <a:r>
              <a:rPr lang="en-US" dirty="0"/>
              <a:t>Before deploying any application on Heroku we need 4 different types of files inside the project folder.</a:t>
            </a:r>
          </a:p>
          <a:p>
            <a:pPr marL="457200" indent="-457200">
              <a:buFont typeface="+mj-lt"/>
              <a:buAutoNum type="arabicPeriod"/>
            </a:pPr>
            <a:r>
              <a:rPr lang="en-US" sz="1800" dirty="0"/>
              <a:t>.</a:t>
            </a:r>
            <a:r>
              <a:rPr lang="en-US" sz="1800" b="1" dirty="0" err="1"/>
              <a:t>gitignore</a:t>
            </a:r>
            <a:r>
              <a:rPr lang="en-US" sz="1800" b="1" dirty="0"/>
              <a:t> :</a:t>
            </a:r>
            <a:r>
              <a:rPr lang="en-US" sz="1800" b="1" i="0" dirty="0">
                <a:solidFill>
                  <a:srgbClr val="4D5156"/>
                </a:solidFill>
                <a:effectLst/>
                <a:latin typeface="arial" panose="020B0604020202020204" pitchFamily="34" charset="0"/>
              </a:rPr>
              <a:t> </a:t>
            </a:r>
            <a:r>
              <a:rPr lang="en-US" sz="1800" b="0" i="0" dirty="0">
                <a:solidFill>
                  <a:schemeClr val="bg2"/>
                </a:solidFill>
                <a:effectLst/>
                <a:latin typeface="arial" panose="020B0604020202020204" pitchFamily="34" charset="0"/>
              </a:rPr>
              <a:t>When sharing your code with others, there are often files or parts of your project, you do not want to share.</a:t>
            </a:r>
            <a:endParaRPr lang="en-US" sz="1800" dirty="0">
              <a:solidFill>
                <a:schemeClr val="bg2"/>
              </a:solidFill>
            </a:endParaRPr>
          </a:p>
          <a:p>
            <a:pPr marL="457200" indent="-457200">
              <a:buFont typeface="+mj-lt"/>
              <a:buAutoNum type="arabicPeriod"/>
            </a:pPr>
            <a:r>
              <a:rPr lang="en-US" sz="1800" b="1" dirty="0" err="1"/>
              <a:t>Procfile</a:t>
            </a:r>
            <a:r>
              <a:rPr lang="en-US" sz="1800" b="1" dirty="0"/>
              <a:t> : </a:t>
            </a:r>
            <a:r>
              <a:rPr lang="en-US" sz="1800" b="0" i="0" dirty="0" err="1">
                <a:solidFill>
                  <a:schemeClr val="bg2"/>
                </a:solidFill>
                <a:effectLst/>
                <a:latin typeface="arial" panose="020B0604020202020204" pitchFamily="34" charset="0"/>
              </a:rPr>
              <a:t>Procfile</a:t>
            </a:r>
            <a:r>
              <a:rPr lang="en-US" sz="1800" b="0" i="0" dirty="0">
                <a:solidFill>
                  <a:schemeClr val="bg2"/>
                </a:solidFill>
                <a:effectLst/>
                <a:latin typeface="arial" panose="020B0604020202020204" pitchFamily="34" charset="0"/>
              </a:rPr>
              <a:t> specifies the commands that are executed by the app on startup</a:t>
            </a:r>
            <a:endParaRPr lang="en-US" sz="1800" dirty="0">
              <a:solidFill>
                <a:schemeClr val="bg2"/>
              </a:solidFill>
            </a:endParaRPr>
          </a:p>
          <a:p>
            <a:pPr marL="457200" indent="-457200">
              <a:buFont typeface="+mj-lt"/>
              <a:buAutoNum type="arabicPeriod"/>
            </a:pPr>
            <a:r>
              <a:rPr lang="en-US" sz="1800" b="1" dirty="0"/>
              <a:t>Requirements.txt : </a:t>
            </a:r>
            <a:r>
              <a:rPr lang="en-US" sz="1800" b="0" i="0" dirty="0">
                <a:solidFill>
                  <a:schemeClr val="bg2"/>
                </a:solidFill>
                <a:effectLst/>
                <a:latin typeface="arial" panose="020B0604020202020204" pitchFamily="34" charset="0"/>
              </a:rPr>
              <a:t>stores all files and packages on which that project is dependent or requires to run.</a:t>
            </a:r>
            <a:endParaRPr lang="en-US" sz="1800" b="1" dirty="0">
              <a:solidFill>
                <a:schemeClr val="bg2"/>
              </a:solidFill>
            </a:endParaRPr>
          </a:p>
          <a:p>
            <a:pPr marL="457200" indent="-457200">
              <a:buFont typeface="+mj-lt"/>
              <a:buAutoNum type="arabicPeriod"/>
            </a:pPr>
            <a:r>
              <a:rPr lang="en-US" sz="1800" b="1" dirty="0"/>
              <a:t>Setup.sh : </a:t>
            </a:r>
            <a:r>
              <a:rPr lang="en-US" sz="1800" b="0" i="0" dirty="0">
                <a:solidFill>
                  <a:srgbClr val="202124"/>
                </a:solidFill>
                <a:effectLst/>
                <a:latin typeface="arial" panose="020B0604020202020204" pitchFamily="34" charset="0"/>
              </a:rPr>
              <a:t> </a:t>
            </a:r>
            <a:r>
              <a:rPr lang="en-US" sz="1800" b="0" i="0" dirty="0">
                <a:solidFill>
                  <a:schemeClr val="bg2"/>
                </a:solidFill>
                <a:effectLst/>
                <a:latin typeface="arial" panose="020B0604020202020204" pitchFamily="34" charset="0"/>
              </a:rPr>
              <a:t>This is </a:t>
            </a:r>
            <a:r>
              <a:rPr lang="en-US" sz="1800" b="1" i="0" dirty="0">
                <a:solidFill>
                  <a:schemeClr val="bg2"/>
                </a:solidFill>
                <a:effectLst/>
                <a:latin typeface="arial" panose="020B0604020202020204" pitchFamily="34" charset="0"/>
              </a:rPr>
              <a:t>a shell file this </a:t>
            </a:r>
            <a:r>
              <a:rPr lang="en-US" sz="1800" b="0" i="0" dirty="0">
                <a:solidFill>
                  <a:schemeClr val="bg2"/>
                </a:solidFill>
                <a:effectLst/>
                <a:latin typeface="Lato" panose="020F0502020204030203" pitchFamily="34" charset="0"/>
              </a:rPr>
              <a:t>will create a </a:t>
            </a:r>
            <a:r>
              <a:rPr lang="en-US" sz="1800" b="0" i="0" dirty="0" err="1">
                <a:solidFill>
                  <a:schemeClr val="bg2"/>
                </a:solidFill>
                <a:effectLst/>
                <a:latin typeface="Lato" panose="020F0502020204030203" pitchFamily="34" charset="0"/>
              </a:rPr>
              <a:t>streamlit</a:t>
            </a:r>
            <a:r>
              <a:rPr lang="en-US" sz="1800" b="0" i="0" dirty="0">
                <a:solidFill>
                  <a:schemeClr val="bg2"/>
                </a:solidFill>
                <a:effectLst/>
                <a:latin typeface="Lato" panose="020F0502020204030203" pitchFamily="34" charset="0"/>
              </a:rPr>
              <a:t> folder with </a:t>
            </a:r>
            <a:r>
              <a:rPr lang="en-US" sz="1800" b="0" i="0" dirty="0" err="1">
                <a:solidFill>
                  <a:schemeClr val="bg2"/>
                </a:solidFill>
                <a:effectLst/>
                <a:latin typeface="Lato" panose="020F0502020204030203" pitchFamily="34" charset="0"/>
              </a:rPr>
              <a:t>credentials.toml</a:t>
            </a:r>
            <a:r>
              <a:rPr lang="en-US" sz="1800" b="0" i="0" dirty="0">
                <a:solidFill>
                  <a:schemeClr val="bg2"/>
                </a:solidFill>
                <a:effectLst/>
                <a:latin typeface="Lato" panose="020F0502020204030203" pitchFamily="34" charset="0"/>
              </a:rPr>
              <a:t> and a </a:t>
            </a:r>
            <a:r>
              <a:rPr lang="en-US" sz="1800" b="0" i="0" dirty="0" err="1">
                <a:solidFill>
                  <a:schemeClr val="bg2"/>
                </a:solidFill>
                <a:effectLst/>
                <a:latin typeface="Lato" panose="020F0502020204030203" pitchFamily="34" charset="0"/>
              </a:rPr>
              <a:t>config.toml</a:t>
            </a:r>
            <a:r>
              <a:rPr lang="en-US" sz="1800" b="0" i="0" dirty="0">
                <a:solidFill>
                  <a:schemeClr val="bg2"/>
                </a:solidFill>
                <a:effectLst/>
                <a:latin typeface="Lato" panose="020F0502020204030203" pitchFamily="34" charset="0"/>
              </a:rPr>
              <a:t> file. </a:t>
            </a:r>
            <a:endParaRPr lang="en-IN" sz="1800" b="1" dirty="0">
              <a:solidFill>
                <a:schemeClr val="bg2"/>
              </a:solidFill>
            </a:endParaRPr>
          </a:p>
        </p:txBody>
      </p:sp>
      <p:sp>
        <p:nvSpPr>
          <p:cNvPr id="6" name="Slide Number Placeholder 5">
            <a:extLst>
              <a:ext uri="{FF2B5EF4-FFF2-40B4-BE49-F238E27FC236}">
                <a16:creationId xmlns:a16="http://schemas.microsoft.com/office/drawing/2014/main" id="{FC93472F-7FB0-48B2-B1F0-3EACFD7FE64D}"/>
              </a:ext>
            </a:extLst>
          </p:cNvPr>
          <p:cNvSpPr>
            <a:spLocks noGrp="1"/>
          </p:cNvSpPr>
          <p:nvPr>
            <p:ph type="sldNum" sz="quarter" idx="12"/>
          </p:nvPr>
        </p:nvSpPr>
        <p:spPr/>
        <p:txBody>
          <a:bodyPr/>
          <a:lstStyle/>
          <a:p>
            <a:fld id="{294A09A9-5501-47C1-A89A-A340965A2BE2}" type="slidenum">
              <a:rPr lang="en-US" smtClean="0"/>
              <a:pPr/>
              <a:t>28</a:t>
            </a:fld>
            <a:endParaRPr lang="en-US" dirty="0"/>
          </a:p>
        </p:txBody>
      </p:sp>
      <p:pic>
        <p:nvPicPr>
          <p:cNvPr id="7" name="Picture 6">
            <a:extLst>
              <a:ext uri="{FF2B5EF4-FFF2-40B4-BE49-F238E27FC236}">
                <a16:creationId xmlns:a16="http://schemas.microsoft.com/office/drawing/2014/main" id="{3A7F9840-AA4D-45DF-985B-3C9AACE5230F}"/>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3482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FBF7-4C84-4C9F-BEFD-B4F612474C55}"/>
              </a:ext>
            </a:extLst>
          </p:cNvPr>
          <p:cNvSpPr>
            <a:spLocks noGrp="1"/>
          </p:cNvSpPr>
          <p:nvPr>
            <p:ph type="title"/>
          </p:nvPr>
        </p:nvSpPr>
        <p:spPr/>
        <p:txBody>
          <a:bodyPr/>
          <a:lstStyle/>
          <a:p>
            <a:r>
              <a:rPr lang="en-US" dirty="0"/>
              <a:t>Files &amp; Structure</a:t>
            </a:r>
            <a:endParaRPr lang="en-IN" dirty="0"/>
          </a:p>
        </p:txBody>
      </p:sp>
      <p:sp>
        <p:nvSpPr>
          <p:cNvPr id="6" name="Slide Number Placeholder 5">
            <a:extLst>
              <a:ext uri="{FF2B5EF4-FFF2-40B4-BE49-F238E27FC236}">
                <a16:creationId xmlns:a16="http://schemas.microsoft.com/office/drawing/2014/main" id="{35985367-21B4-40E0-9D81-4794294BB942}"/>
              </a:ext>
            </a:extLst>
          </p:cNvPr>
          <p:cNvSpPr>
            <a:spLocks noGrp="1"/>
          </p:cNvSpPr>
          <p:nvPr>
            <p:ph type="sldNum" sz="quarter" idx="12"/>
          </p:nvPr>
        </p:nvSpPr>
        <p:spPr/>
        <p:txBody>
          <a:bodyPr/>
          <a:lstStyle/>
          <a:p>
            <a:fld id="{294A09A9-5501-47C1-A89A-A340965A2BE2}" type="slidenum">
              <a:rPr lang="en-US" smtClean="0"/>
              <a:pPr/>
              <a:t>29</a:t>
            </a:fld>
            <a:endParaRPr lang="en-US" dirty="0"/>
          </a:p>
        </p:txBody>
      </p:sp>
      <p:pic>
        <p:nvPicPr>
          <p:cNvPr id="8" name="Picture 7">
            <a:extLst>
              <a:ext uri="{FF2B5EF4-FFF2-40B4-BE49-F238E27FC236}">
                <a16:creationId xmlns:a16="http://schemas.microsoft.com/office/drawing/2014/main" id="{99721900-C2F4-4F15-AF16-BD3AD26B72D5}"/>
              </a:ext>
            </a:extLst>
          </p:cNvPr>
          <p:cNvPicPr>
            <a:picLocks noChangeAspect="1"/>
          </p:cNvPicPr>
          <p:nvPr/>
        </p:nvPicPr>
        <p:blipFill>
          <a:blip r:embed="rId2"/>
          <a:stretch>
            <a:fillRect/>
          </a:stretch>
        </p:blipFill>
        <p:spPr>
          <a:xfrm>
            <a:off x="48511" y="2374355"/>
            <a:ext cx="2425700" cy="3111500"/>
          </a:xfrm>
          <a:prstGeom prst="rect">
            <a:avLst/>
          </a:prstGeom>
        </p:spPr>
      </p:pic>
      <p:pic>
        <p:nvPicPr>
          <p:cNvPr id="10" name="Picture 9">
            <a:extLst>
              <a:ext uri="{FF2B5EF4-FFF2-40B4-BE49-F238E27FC236}">
                <a16:creationId xmlns:a16="http://schemas.microsoft.com/office/drawing/2014/main" id="{1E29C36E-ED95-4E06-AFD0-46A8AC774230}"/>
              </a:ext>
            </a:extLst>
          </p:cNvPr>
          <p:cNvPicPr>
            <a:picLocks noChangeAspect="1"/>
          </p:cNvPicPr>
          <p:nvPr/>
        </p:nvPicPr>
        <p:blipFill>
          <a:blip r:embed="rId3"/>
          <a:stretch>
            <a:fillRect/>
          </a:stretch>
        </p:blipFill>
        <p:spPr>
          <a:xfrm>
            <a:off x="2655385" y="2374355"/>
            <a:ext cx="4435224" cy="3226343"/>
          </a:xfrm>
          <a:prstGeom prst="rect">
            <a:avLst/>
          </a:prstGeom>
        </p:spPr>
      </p:pic>
      <p:pic>
        <p:nvPicPr>
          <p:cNvPr id="12" name="Picture 11">
            <a:extLst>
              <a:ext uri="{FF2B5EF4-FFF2-40B4-BE49-F238E27FC236}">
                <a16:creationId xmlns:a16="http://schemas.microsoft.com/office/drawing/2014/main" id="{58877264-4F1F-4054-8D2D-8F49D72B8A83}"/>
              </a:ext>
            </a:extLst>
          </p:cNvPr>
          <p:cNvPicPr>
            <a:picLocks noChangeAspect="1"/>
          </p:cNvPicPr>
          <p:nvPr/>
        </p:nvPicPr>
        <p:blipFill>
          <a:blip r:embed="rId4"/>
          <a:stretch>
            <a:fillRect/>
          </a:stretch>
        </p:blipFill>
        <p:spPr>
          <a:xfrm>
            <a:off x="48511" y="5600698"/>
            <a:ext cx="2423019" cy="1158340"/>
          </a:xfrm>
          <a:prstGeom prst="rect">
            <a:avLst/>
          </a:prstGeom>
        </p:spPr>
      </p:pic>
      <p:pic>
        <p:nvPicPr>
          <p:cNvPr id="14" name="Picture 13">
            <a:extLst>
              <a:ext uri="{FF2B5EF4-FFF2-40B4-BE49-F238E27FC236}">
                <a16:creationId xmlns:a16="http://schemas.microsoft.com/office/drawing/2014/main" id="{3C397596-448D-4EF8-A778-3D9F83A84C6E}"/>
              </a:ext>
            </a:extLst>
          </p:cNvPr>
          <p:cNvPicPr>
            <a:picLocks noChangeAspect="1"/>
          </p:cNvPicPr>
          <p:nvPr/>
        </p:nvPicPr>
        <p:blipFill>
          <a:blip r:embed="rId5"/>
          <a:stretch>
            <a:fillRect/>
          </a:stretch>
        </p:blipFill>
        <p:spPr>
          <a:xfrm>
            <a:off x="7274465" y="2374356"/>
            <a:ext cx="4815935" cy="1473744"/>
          </a:xfrm>
          <a:prstGeom prst="rect">
            <a:avLst/>
          </a:prstGeom>
        </p:spPr>
      </p:pic>
      <p:pic>
        <p:nvPicPr>
          <p:cNvPr id="16" name="Picture 15">
            <a:extLst>
              <a:ext uri="{FF2B5EF4-FFF2-40B4-BE49-F238E27FC236}">
                <a16:creationId xmlns:a16="http://schemas.microsoft.com/office/drawing/2014/main" id="{70E0873D-6429-4B06-A659-D782D2FF50AA}"/>
              </a:ext>
            </a:extLst>
          </p:cNvPr>
          <p:cNvPicPr>
            <a:picLocks noChangeAspect="1"/>
          </p:cNvPicPr>
          <p:nvPr/>
        </p:nvPicPr>
        <p:blipFill>
          <a:blip r:embed="rId6"/>
          <a:stretch>
            <a:fillRect/>
          </a:stretch>
        </p:blipFill>
        <p:spPr>
          <a:xfrm>
            <a:off x="7274465" y="3962932"/>
            <a:ext cx="3939635" cy="1637767"/>
          </a:xfrm>
          <a:prstGeom prst="rect">
            <a:avLst/>
          </a:prstGeom>
        </p:spPr>
      </p:pic>
    </p:spTree>
    <p:extLst>
      <p:ext uri="{BB962C8B-B14F-4D97-AF65-F5344CB8AC3E}">
        <p14:creationId xmlns:p14="http://schemas.microsoft.com/office/powerpoint/2010/main" val="178618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1C176B-9035-432D-98D7-22C4402A131C}"/>
              </a:ext>
            </a:extLst>
          </p:cNvPr>
          <p:cNvSpPr>
            <a:spLocks noGrp="1"/>
          </p:cNvSpPr>
          <p:nvPr>
            <p:ph type="title"/>
          </p:nvPr>
        </p:nvSpPr>
        <p:spPr/>
        <p:txBody>
          <a:bodyPr/>
          <a:lstStyle/>
          <a:p>
            <a:r>
              <a:rPr lang="en-US" dirty="0"/>
              <a:t>ACKNOWLEDGEMENT</a:t>
            </a:r>
            <a:endParaRPr lang="en-IN" dirty="0"/>
          </a:p>
        </p:txBody>
      </p:sp>
      <p:sp>
        <p:nvSpPr>
          <p:cNvPr id="8" name="Text Placeholder 7">
            <a:extLst>
              <a:ext uri="{FF2B5EF4-FFF2-40B4-BE49-F238E27FC236}">
                <a16:creationId xmlns:a16="http://schemas.microsoft.com/office/drawing/2014/main" id="{4D38ABBC-06C3-43CD-BB99-51621212A885}"/>
              </a:ext>
            </a:extLst>
          </p:cNvPr>
          <p:cNvSpPr>
            <a:spLocks noGrp="1"/>
          </p:cNvSpPr>
          <p:nvPr>
            <p:ph type="body" idx="1"/>
          </p:nvPr>
        </p:nvSpPr>
        <p:spPr>
          <a:xfrm>
            <a:off x="1104227" y="2516642"/>
            <a:ext cx="9611670" cy="4341358"/>
          </a:xfrm>
        </p:spPr>
        <p:txBody>
          <a:bodyPr/>
          <a:lstStyle/>
          <a:p>
            <a:r>
              <a:rPr lang="en-US" sz="1800" dirty="0"/>
              <a:t>I would like to thank my institute “IMARTICUS LEARNING, NEW DELHI”</a:t>
            </a:r>
            <a:r>
              <a:rPr lang="en-IN" sz="1800" dirty="0"/>
              <a:t> for giving me this opportunity of doing a project to gain practical experience to enable myself by understanding the demand of professional environment.</a:t>
            </a:r>
          </a:p>
          <a:p>
            <a:r>
              <a:rPr lang="en-IN" sz="1800" dirty="0"/>
              <a:t>I express my deep sense of gratitude to </a:t>
            </a:r>
            <a:r>
              <a:rPr lang="en-IN" sz="1800" b="1" dirty="0"/>
              <a:t>Mr. </a:t>
            </a:r>
            <a:r>
              <a:rPr lang="en-IN" sz="1800" b="1" dirty="0" err="1"/>
              <a:t>Purushottam</a:t>
            </a:r>
            <a:r>
              <a:rPr lang="en-IN" sz="1800" b="1" dirty="0"/>
              <a:t> Sharma (Trainer) </a:t>
            </a:r>
            <a:r>
              <a:rPr lang="en-IN" sz="1800" dirty="0"/>
              <a:t>and all my Trainers guidance, suggestions had been source of my inspiration &amp; were very helpful during my project.</a:t>
            </a:r>
          </a:p>
          <a:p>
            <a:r>
              <a:rPr lang="en-IN" sz="1800" dirty="0"/>
              <a:t>I am even Grateful to </a:t>
            </a:r>
            <a:r>
              <a:rPr lang="en-IN" sz="1800" b="1" dirty="0"/>
              <a:t>Mr. </a:t>
            </a:r>
            <a:r>
              <a:rPr lang="en-IN" sz="1800" b="1" dirty="0" err="1"/>
              <a:t>Eshank</a:t>
            </a:r>
            <a:r>
              <a:rPr lang="en-IN" sz="1800" b="1" dirty="0"/>
              <a:t> Aggarwal (Trainer)</a:t>
            </a:r>
            <a:r>
              <a:rPr lang="en-IN" sz="1800" dirty="0"/>
              <a:t> for providing valuable feedback.</a:t>
            </a:r>
          </a:p>
          <a:p>
            <a:endParaRPr lang="en-IN" sz="1800" dirty="0"/>
          </a:p>
          <a:p>
            <a:r>
              <a:rPr lang="en-IN" sz="1800" dirty="0"/>
              <a:t>Thank You,</a:t>
            </a:r>
          </a:p>
          <a:p>
            <a:r>
              <a:rPr lang="en-IN" sz="1800" dirty="0"/>
              <a:t>Krishna Chaudhary &amp; Himanshu Joshi</a:t>
            </a:r>
            <a:endParaRPr lang="en-US" sz="1800" dirty="0"/>
          </a:p>
        </p:txBody>
      </p:sp>
      <p:pic>
        <p:nvPicPr>
          <p:cNvPr id="5" name="Picture 4">
            <a:extLst>
              <a:ext uri="{FF2B5EF4-FFF2-40B4-BE49-F238E27FC236}">
                <a16:creationId xmlns:a16="http://schemas.microsoft.com/office/drawing/2014/main" id="{A23DB127-472F-4E49-A9B7-A67AA9B8352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42903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1000"/>
                                        <p:tgtEl>
                                          <p:spTgt spid="8">
                                            <p:txEl>
                                              <p:pRg st="2" end="2"/>
                                            </p:txEl>
                                          </p:spTgt>
                                        </p:tgtEl>
                                      </p:cBhvr>
                                    </p:animEffect>
                                    <p:anim calcmode="lin" valueType="num">
                                      <p:cBhvr>
                                        <p:cTn id="2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1000"/>
                                        <p:tgtEl>
                                          <p:spTgt spid="8">
                                            <p:txEl>
                                              <p:pRg st="4" end="4"/>
                                            </p:txEl>
                                          </p:spTgt>
                                        </p:tgtEl>
                                      </p:cBhvr>
                                    </p:animEffect>
                                    <p:anim calcmode="lin" valueType="num">
                                      <p:cBhvr>
                                        <p:cTn id="34"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xEl>
                                              <p:pRg st="5" end="5"/>
                                            </p:txEl>
                                          </p:spTgt>
                                        </p:tgtEl>
                                        <p:attrNameLst>
                                          <p:attrName>style.visibility</p:attrName>
                                        </p:attrNameLst>
                                      </p:cBhvr>
                                      <p:to>
                                        <p:strVal val="visible"/>
                                      </p:to>
                                    </p:set>
                                    <p:animEffect transition="in" filter="fade">
                                      <p:cBhvr>
                                        <p:cTn id="40" dur="1000"/>
                                        <p:tgtEl>
                                          <p:spTgt spid="8">
                                            <p:txEl>
                                              <p:pRg st="5" end="5"/>
                                            </p:txEl>
                                          </p:spTgt>
                                        </p:tgtEl>
                                      </p:cBhvr>
                                    </p:animEffect>
                                    <p:anim calcmode="lin" valueType="num">
                                      <p:cBhvr>
                                        <p:cTn id="41"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7CF8-0A7C-4283-B3AC-751D6487E093}"/>
              </a:ext>
            </a:extLst>
          </p:cNvPr>
          <p:cNvSpPr>
            <a:spLocks noGrp="1"/>
          </p:cNvSpPr>
          <p:nvPr>
            <p:ph type="title"/>
          </p:nvPr>
        </p:nvSpPr>
        <p:spPr/>
        <p:txBody>
          <a:bodyPr/>
          <a:lstStyle/>
          <a:p>
            <a:r>
              <a:rPr lang="en-US" dirty="0"/>
              <a:t>Steps to deploy application on Heroku</a:t>
            </a:r>
            <a:endParaRPr lang="en-IN" dirty="0"/>
          </a:p>
        </p:txBody>
      </p:sp>
      <p:sp>
        <p:nvSpPr>
          <p:cNvPr id="6" name="Slide Number Placeholder 5">
            <a:extLst>
              <a:ext uri="{FF2B5EF4-FFF2-40B4-BE49-F238E27FC236}">
                <a16:creationId xmlns:a16="http://schemas.microsoft.com/office/drawing/2014/main" id="{23C7067D-D004-4B82-9F93-9BE44BA391BB}"/>
              </a:ext>
            </a:extLst>
          </p:cNvPr>
          <p:cNvSpPr>
            <a:spLocks noGrp="1"/>
          </p:cNvSpPr>
          <p:nvPr>
            <p:ph type="sldNum" sz="quarter" idx="12"/>
          </p:nvPr>
        </p:nvSpPr>
        <p:spPr/>
        <p:txBody>
          <a:bodyPr/>
          <a:lstStyle/>
          <a:p>
            <a:fld id="{294A09A9-5501-47C1-A89A-A340965A2BE2}" type="slidenum">
              <a:rPr lang="en-US" smtClean="0"/>
              <a:pPr/>
              <a:t>30</a:t>
            </a:fld>
            <a:endParaRPr lang="en-US" dirty="0"/>
          </a:p>
        </p:txBody>
      </p:sp>
      <p:pic>
        <p:nvPicPr>
          <p:cNvPr id="9" name="Picture 8">
            <a:extLst>
              <a:ext uri="{FF2B5EF4-FFF2-40B4-BE49-F238E27FC236}">
                <a16:creationId xmlns:a16="http://schemas.microsoft.com/office/drawing/2014/main" id="{14693D5A-F38E-4C0D-A0CD-0DED4F3FEF40}"/>
              </a:ext>
            </a:extLst>
          </p:cNvPr>
          <p:cNvPicPr>
            <a:picLocks noChangeAspect="1"/>
          </p:cNvPicPr>
          <p:nvPr/>
        </p:nvPicPr>
        <p:blipFill>
          <a:blip r:embed="rId2"/>
          <a:stretch>
            <a:fillRect/>
          </a:stretch>
        </p:blipFill>
        <p:spPr>
          <a:xfrm>
            <a:off x="0" y="1867123"/>
            <a:ext cx="12192000" cy="4990877"/>
          </a:xfrm>
          <a:prstGeom prst="rect">
            <a:avLst/>
          </a:prstGeom>
        </p:spPr>
      </p:pic>
      <p:pic>
        <p:nvPicPr>
          <p:cNvPr id="10" name="Picture 9">
            <a:extLst>
              <a:ext uri="{FF2B5EF4-FFF2-40B4-BE49-F238E27FC236}">
                <a16:creationId xmlns:a16="http://schemas.microsoft.com/office/drawing/2014/main" id="{81C8358C-C82C-40E4-9260-67F70E25EB69}"/>
              </a:ext>
            </a:extLst>
          </p:cNvPr>
          <p:cNvPicPr>
            <a:picLocks noChangeAspect="1"/>
          </p:cNvPicPr>
          <p:nvPr/>
        </p:nvPicPr>
        <p:blipFill>
          <a:blip r:embed="rId3"/>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56680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119E123-15C3-46D3-A5A8-9486C5CBF11B}"/>
              </a:ext>
            </a:extLst>
          </p:cNvPr>
          <p:cNvSpPr>
            <a:spLocks noGrp="1"/>
          </p:cNvSpPr>
          <p:nvPr>
            <p:ph type="sldNum" sz="quarter" idx="4294967295"/>
          </p:nvPr>
        </p:nvSpPr>
        <p:spPr>
          <a:xfrm>
            <a:off x="10587038" y="6356350"/>
            <a:ext cx="1604962" cy="365125"/>
          </a:xfrm>
        </p:spPr>
        <p:txBody>
          <a:bodyPr/>
          <a:lstStyle/>
          <a:p>
            <a:fld id="{294A09A9-5501-47C1-A89A-A340965A2BE2}" type="slidenum">
              <a:rPr lang="en-US" smtClean="0"/>
              <a:pPr/>
              <a:t>31</a:t>
            </a:fld>
            <a:endParaRPr lang="en-US" dirty="0"/>
          </a:p>
        </p:txBody>
      </p:sp>
      <p:sp>
        <p:nvSpPr>
          <p:cNvPr id="12" name="Rectangle: Diagonal Corners Rounded 11">
            <a:extLst>
              <a:ext uri="{FF2B5EF4-FFF2-40B4-BE49-F238E27FC236}">
                <a16:creationId xmlns:a16="http://schemas.microsoft.com/office/drawing/2014/main" id="{1D8C9D02-D519-437B-8541-C1E72C49DEE3}"/>
              </a:ext>
            </a:extLst>
          </p:cNvPr>
          <p:cNvSpPr/>
          <p:nvPr/>
        </p:nvSpPr>
        <p:spPr>
          <a:xfrm>
            <a:off x="1343132" y="122006"/>
            <a:ext cx="6466920" cy="889213"/>
          </a:xfrm>
          <a:prstGeom prst="round2Diag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rPr>
              <a:t>The Web Application</a:t>
            </a:r>
            <a:endParaRPr lang="en-IN" sz="3600" dirty="0">
              <a:solidFill>
                <a:schemeClr val="tx2"/>
              </a:solidFill>
            </a:endParaRPr>
          </a:p>
        </p:txBody>
      </p:sp>
      <p:pic>
        <p:nvPicPr>
          <p:cNvPr id="18" name="Picture 2" descr="Click here by Fraser Davidson for Cub Studio on Dribbble">
            <a:hlinkClick r:id="rId2"/>
            <a:extLst>
              <a:ext uri="{FF2B5EF4-FFF2-40B4-BE49-F238E27FC236}">
                <a16:creationId xmlns:a16="http://schemas.microsoft.com/office/drawing/2014/main" id="{C815131F-C289-47F9-8404-7F6E58EB9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131" y="1707225"/>
            <a:ext cx="6496143" cy="27141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8F3ECAB-1D62-47B0-B6B1-81D6ED10AB2A}"/>
              </a:ext>
            </a:extLst>
          </p:cNvPr>
          <p:cNvPicPr>
            <a:picLocks noChangeAspect="1"/>
          </p:cNvPicPr>
          <p:nvPr/>
        </p:nvPicPr>
        <p:blipFill>
          <a:blip r:embed="rId4"/>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42340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B7B44B-38E0-49F1-B6FB-A49A46C82139}"/>
              </a:ext>
            </a:extLst>
          </p:cNvPr>
          <p:cNvSpPr>
            <a:spLocks noGrp="1"/>
          </p:cNvSpPr>
          <p:nvPr>
            <p:ph type="title"/>
          </p:nvPr>
        </p:nvSpPr>
        <p:spPr/>
        <p:txBody>
          <a:bodyPr/>
          <a:lstStyle/>
          <a:p>
            <a:pPr algn="ctr"/>
            <a:r>
              <a:rPr lang="en-US" sz="8000" dirty="0"/>
              <a:t>Future Work</a:t>
            </a:r>
            <a:endParaRPr lang="en-IN" sz="8000" dirty="0"/>
          </a:p>
        </p:txBody>
      </p:sp>
      <p:sp>
        <p:nvSpPr>
          <p:cNvPr id="8" name="Text Placeholder 7">
            <a:extLst>
              <a:ext uri="{FF2B5EF4-FFF2-40B4-BE49-F238E27FC236}">
                <a16:creationId xmlns:a16="http://schemas.microsoft.com/office/drawing/2014/main" id="{5F904A50-3CD6-4916-85EB-FFA346EC7481}"/>
              </a:ext>
            </a:extLst>
          </p:cNvPr>
          <p:cNvSpPr>
            <a:spLocks noGrp="1"/>
          </p:cNvSpPr>
          <p:nvPr>
            <p:ph type="body" idx="1"/>
          </p:nvPr>
        </p:nvSpPr>
        <p:spPr/>
        <p:txBody>
          <a:bodyPr/>
          <a:lstStyle/>
          <a:p>
            <a:r>
              <a:rPr lang="en-US" dirty="0"/>
              <a:t>Coming for future upgradation :</a:t>
            </a:r>
          </a:p>
          <a:p>
            <a:r>
              <a:rPr lang="en-US" dirty="0"/>
              <a:t>	We can work more on frontend part.</a:t>
            </a:r>
          </a:p>
          <a:p>
            <a:r>
              <a:rPr lang="en-US" dirty="0"/>
              <a:t>	We can include sentiment analysis of reviews for selected movies.</a:t>
            </a:r>
          </a:p>
          <a:p>
            <a:r>
              <a:rPr lang="en-US" dirty="0"/>
              <a:t>	We can include searching based on genres, popularity etc.</a:t>
            </a:r>
            <a:endParaRPr lang="en-IN" dirty="0"/>
          </a:p>
        </p:txBody>
      </p:sp>
      <p:sp>
        <p:nvSpPr>
          <p:cNvPr id="6" name="Slide Number Placeholder 5">
            <a:extLst>
              <a:ext uri="{FF2B5EF4-FFF2-40B4-BE49-F238E27FC236}">
                <a16:creationId xmlns:a16="http://schemas.microsoft.com/office/drawing/2014/main" id="{F9236433-8A8A-48B9-90A5-98DDF836EE2A}"/>
              </a:ext>
            </a:extLst>
          </p:cNvPr>
          <p:cNvSpPr>
            <a:spLocks noGrp="1"/>
          </p:cNvSpPr>
          <p:nvPr>
            <p:ph type="sldNum" sz="quarter" idx="12"/>
          </p:nvPr>
        </p:nvSpPr>
        <p:spPr/>
        <p:txBody>
          <a:bodyPr/>
          <a:lstStyle/>
          <a:p>
            <a:fld id="{294A09A9-5501-47C1-A89A-A340965A2BE2}" type="slidenum">
              <a:rPr lang="en-US" smtClean="0"/>
              <a:pPr/>
              <a:t>32</a:t>
            </a:fld>
            <a:endParaRPr lang="en-US" dirty="0"/>
          </a:p>
        </p:txBody>
      </p:sp>
      <p:pic>
        <p:nvPicPr>
          <p:cNvPr id="9" name="Picture 8">
            <a:extLst>
              <a:ext uri="{FF2B5EF4-FFF2-40B4-BE49-F238E27FC236}">
                <a16:creationId xmlns:a16="http://schemas.microsoft.com/office/drawing/2014/main" id="{8C08911F-B9DD-4E3A-8523-499FCE109D4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38591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1000"/>
                                        <p:tgtEl>
                                          <p:spTgt spid="8">
                                            <p:txEl>
                                              <p:pRg st="2" end="2"/>
                                            </p:txEl>
                                          </p:spTgt>
                                        </p:tgtEl>
                                      </p:cBhvr>
                                    </p:animEffect>
                                    <p:anim calcmode="lin" valueType="num">
                                      <p:cBhvr>
                                        <p:cTn id="2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fade">
                                      <p:cBhvr>
                                        <p:cTn id="33" dur="1000"/>
                                        <p:tgtEl>
                                          <p:spTgt spid="8">
                                            <p:txEl>
                                              <p:pRg st="3" end="3"/>
                                            </p:txEl>
                                          </p:spTgt>
                                        </p:tgtEl>
                                      </p:cBhvr>
                                    </p:animEffect>
                                    <p:anim calcmode="lin" valueType="num">
                                      <p:cBhvr>
                                        <p:cTn id="3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285653" y="1936664"/>
            <a:ext cx="7110805" cy="2984671"/>
          </a:xfrm>
        </p:spPr>
        <p:txBody>
          <a:bodyPr/>
          <a:lstStyle/>
          <a:p>
            <a:r>
              <a:rPr lang="en-US" sz="6000" dirty="0">
                <a:solidFill>
                  <a:srgbClr val="CCCCFF"/>
                </a:solidFill>
              </a:rPr>
              <a:t>Part-4 </a:t>
            </a:r>
            <a:r>
              <a:rPr lang="en-US" sz="6000" dirty="0" err="1">
                <a:solidFill>
                  <a:srgbClr val="CCCCFF"/>
                </a:solidFill>
              </a:rPr>
              <a:t>Biblography</a:t>
            </a:r>
            <a:br>
              <a:rPr lang="en-US" sz="6000" dirty="0">
                <a:solidFill>
                  <a:srgbClr val="CCCCFF"/>
                </a:solidFill>
              </a:rPr>
            </a:br>
            <a:endParaRPr lang="en-IN" dirty="0">
              <a:solidFill>
                <a:srgbClr val="CCCCFF"/>
              </a:solidFill>
            </a:endParaRPr>
          </a:p>
        </p:txBody>
      </p:sp>
      <p:pic>
        <p:nvPicPr>
          <p:cNvPr id="3" name="Picture 2">
            <a:extLst>
              <a:ext uri="{FF2B5EF4-FFF2-40B4-BE49-F238E27FC236}">
                <a16:creationId xmlns:a16="http://schemas.microsoft.com/office/drawing/2014/main" id="{E8835C1D-9C24-4F07-8320-D5AFBE5F39A7}"/>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6072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0FE45E-CEA9-4D2B-8D37-8EFACC4525D5}"/>
              </a:ext>
            </a:extLst>
          </p:cNvPr>
          <p:cNvSpPr>
            <a:spLocks noGrp="1"/>
          </p:cNvSpPr>
          <p:nvPr>
            <p:ph type="title"/>
          </p:nvPr>
        </p:nvSpPr>
        <p:spPr/>
        <p:txBody>
          <a:bodyPr/>
          <a:lstStyle/>
          <a:p>
            <a:pPr algn="ctr"/>
            <a:r>
              <a:rPr lang="en-US" dirty="0"/>
              <a:t>Tools &amp; Technology</a:t>
            </a:r>
            <a:endParaRPr lang="en-IN" dirty="0"/>
          </a:p>
        </p:txBody>
      </p:sp>
      <p:sp>
        <p:nvSpPr>
          <p:cNvPr id="8" name="Text Placeholder 7">
            <a:extLst>
              <a:ext uri="{FF2B5EF4-FFF2-40B4-BE49-F238E27FC236}">
                <a16:creationId xmlns:a16="http://schemas.microsoft.com/office/drawing/2014/main" id="{C8C8DF45-7D33-4554-A95B-795625C4F2DD}"/>
              </a:ext>
            </a:extLst>
          </p:cNvPr>
          <p:cNvSpPr>
            <a:spLocks noGrp="1"/>
          </p:cNvSpPr>
          <p:nvPr>
            <p:ph type="body" idx="1"/>
          </p:nvPr>
        </p:nvSpPr>
        <p:spPr>
          <a:xfrm>
            <a:off x="1167492" y="2653167"/>
            <a:ext cx="7874907" cy="2702603"/>
          </a:xfrm>
        </p:spPr>
        <p:txBody>
          <a:bodyPr/>
          <a:lstStyle/>
          <a:p>
            <a:pPr marL="342900" indent="-342900">
              <a:buFont typeface="Wingdings" panose="05000000000000000000" pitchFamily="2" charset="2"/>
              <a:buChar char="Ø"/>
            </a:pPr>
            <a:r>
              <a:rPr lang="en-US" sz="3200" dirty="0"/>
              <a:t>Frontend : </a:t>
            </a:r>
            <a:r>
              <a:rPr lang="en-US" sz="3200" dirty="0" err="1"/>
              <a:t>Streamlit</a:t>
            </a:r>
            <a:endParaRPr lang="en-US" sz="3200" dirty="0"/>
          </a:p>
          <a:p>
            <a:pPr marL="342900" indent="-342900">
              <a:buFont typeface="Wingdings" panose="05000000000000000000" pitchFamily="2" charset="2"/>
              <a:buChar char="Ø"/>
            </a:pPr>
            <a:r>
              <a:rPr lang="en-US" sz="3200" dirty="0"/>
              <a:t>Backend : Python</a:t>
            </a:r>
            <a:endParaRPr lang="en-IN" sz="3200" dirty="0"/>
          </a:p>
          <a:p>
            <a:pPr marL="342900" indent="-342900">
              <a:buFont typeface="Wingdings" panose="05000000000000000000" pitchFamily="2" charset="2"/>
              <a:buChar char="Ø"/>
            </a:pPr>
            <a:r>
              <a:rPr lang="en-IN" sz="3200" dirty="0"/>
              <a:t>IDE’s : Visual Studio Code &amp; PyCharm</a:t>
            </a:r>
          </a:p>
        </p:txBody>
      </p:sp>
      <p:sp>
        <p:nvSpPr>
          <p:cNvPr id="6" name="Slide Number Placeholder 5">
            <a:extLst>
              <a:ext uri="{FF2B5EF4-FFF2-40B4-BE49-F238E27FC236}">
                <a16:creationId xmlns:a16="http://schemas.microsoft.com/office/drawing/2014/main" id="{7D2B5520-67EE-49B3-89FB-073588030DCB}"/>
              </a:ext>
            </a:extLst>
          </p:cNvPr>
          <p:cNvSpPr>
            <a:spLocks noGrp="1"/>
          </p:cNvSpPr>
          <p:nvPr>
            <p:ph type="sldNum" sz="quarter" idx="12"/>
          </p:nvPr>
        </p:nvSpPr>
        <p:spPr/>
        <p:txBody>
          <a:bodyPr/>
          <a:lstStyle/>
          <a:p>
            <a:fld id="{294A09A9-5501-47C1-A89A-A340965A2BE2}" type="slidenum">
              <a:rPr lang="en-US" smtClean="0"/>
              <a:pPr/>
              <a:t>34</a:t>
            </a:fld>
            <a:endParaRPr lang="en-US" dirty="0"/>
          </a:p>
        </p:txBody>
      </p:sp>
      <p:pic>
        <p:nvPicPr>
          <p:cNvPr id="9" name="Picture 8">
            <a:extLst>
              <a:ext uri="{FF2B5EF4-FFF2-40B4-BE49-F238E27FC236}">
                <a16:creationId xmlns:a16="http://schemas.microsoft.com/office/drawing/2014/main" id="{32DA0E50-0694-4E0E-997D-9CDBE900B1F4}"/>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413326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1000"/>
                                        <p:tgtEl>
                                          <p:spTgt spid="8">
                                            <p:txEl>
                                              <p:pRg st="2" end="2"/>
                                            </p:txEl>
                                          </p:spTgt>
                                        </p:tgtEl>
                                      </p:cBhvr>
                                    </p:animEffect>
                                    <p:anim calcmode="lin" valueType="num">
                                      <p:cBhvr>
                                        <p:cTn id="2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C6F7B12-A14F-4F31-9AA3-F3E987C60098}"/>
              </a:ext>
            </a:extLst>
          </p:cNvPr>
          <p:cNvSpPr/>
          <p:nvPr/>
        </p:nvSpPr>
        <p:spPr>
          <a:xfrm>
            <a:off x="149321" y="2534223"/>
            <a:ext cx="4550483" cy="3346313"/>
          </a:xfrm>
          <a:prstGeom prst="roundRect">
            <a:avLst/>
          </a:prstGeom>
          <a:solidFill>
            <a:schemeClr val="accent1">
              <a:lumMod val="40000"/>
              <a:lumOff val="60000"/>
            </a:schemeClr>
          </a:solidFill>
          <a:ln w="3175"/>
          <a:effectLst>
            <a:glow rad="63500">
              <a:schemeClr val="accent1">
                <a:satMod val="175000"/>
                <a:alpha val="40000"/>
              </a:schemeClr>
            </a:glow>
            <a:reflection stA="35000" endPos="31000" dist="50800" dir="5400000" sy="-100000" algn="bl" rotWithShape="0"/>
          </a:effectLst>
          <a:scene3d>
            <a:camera prst="obliqueBottom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1032D150-C4AE-4090-9A47-89BD179E3294}"/>
              </a:ext>
            </a:extLst>
          </p:cNvPr>
          <p:cNvSpPr txBox="1"/>
          <p:nvPr/>
        </p:nvSpPr>
        <p:spPr>
          <a:xfrm>
            <a:off x="1191676" y="2803124"/>
            <a:ext cx="2793402" cy="830997"/>
          </a:xfrm>
          <a:prstGeom prst="rect">
            <a:avLst/>
          </a:prstGeom>
          <a:noFill/>
        </p:spPr>
        <p:txBody>
          <a:bodyPr wrap="square" rtlCol="0">
            <a:spAutoFit/>
          </a:bodyPr>
          <a:lstStyle/>
          <a:p>
            <a:r>
              <a:rPr lang="en-US" sz="2400" b="1" dirty="0">
                <a:solidFill>
                  <a:schemeClr val="tx2"/>
                </a:solidFill>
              </a:rPr>
              <a:t>Krishna Chaudhary </a:t>
            </a:r>
          </a:p>
          <a:p>
            <a:r>
              <a:rPr lang="en-US" sz="2400" b="1" dirty="0">
                <a:solidFill>
                  <a:schemeClr val="tx2"/>
                </a:solidFill>
              </a:rPr>
              <a:t>Himanshu Joshi</a:t>
            </a:r>
            <a:endParaRPr lang="en-IN" sz="2400" b="1" dirty="0">
              <a:solidFill>
                <a:schemeClr val="tx2"/>
              </a:solidFill>
            </a:endParaRPr>
          </a:p>
        </p:txBody>
      </p:sp>
      <p:sp>
        <p:nvSpPr>
          <p:cNvPr id="17" name="Rectangle: Rounded Corners 16">
            <a:extLst>
              <a:ext uri="{FF2B5EF4-FFF2-40B4-BE49-F238E27FC236}">
                <a16:creationId xmlns:a16="http://schemas.microsoft.com/office/drawing/2014/main" id="{2B41B8A4-76E8-4B8E-8F21-694EC27E7807}"/>
              </a:ext>
            </a:extLst>
          </p:cNvPr>
          <p:cNvSpPr/>
          <p:nvPr/>
        </p:nvSpPr>
        <p:spPr>
          <a:xfrm>
            <a:off x="193639" y="1527586"/>
            <a:ext cx="4461849" cy="810045"/>
          </a:xfrm>
          <a:prstGeom prst="roundRect">
            <a:avLst/>
          </a:prstGeom>
          <a:solidFill>
            <a:schemeClr val="accent1">
              <a:lumMod val="40000"/>
              <a:lumOff val="60000"/>
            </a:schemeClr>
          </a:solidFill>
          <a:ln w="3175"/>
          <a:effectLst>
            <a:glow rad="63500">
              <a:schemeClr val="accent1">
                <a:satMod val="175000"/>
                <a:alpha val="40000"/>
              </a:schemeClr>
            </a:glow>
            <a:reflection blurRad="6350" stA="52000" endA="300" endPos="35000" dir="5400000" sy="-100000" algn="bl" rotWithShape="0"/>
          </a:effectLst>
          <a:scene3d>
            <a:camera prst="obliqueBottom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r>
              <a:rPr lang="en-US" sz="5400" dirty="0">
                <a:solidFill>
                  <a:schemeClr val="tx2"/>
                </a:solidFill>
              </a:rPr>
              <a:t>Thank You</a:t>
            </a:r>
            <a:endParaRPr lang="en-IN" sz="5400" dirty="0">
              <a:solidFill>
                <a:schemeClr val="tx2"/>
              </a:solidFill>
            </a:endParaRPr>
          </a:p>
        </p:txBody>
      </p:sp>
      <p:pic>
        <p:nvPicPr>
          <p:cNvPr id="22" name="Picture 21">
            <a:extLst>
              <a:ext uri="{FF2B5EF4-FFF2-40B4-BE49-F238E27FC236}">
                <a16:creationId xmlns:a16="http://schemas.microsoft.com/office/drawing/2014/main" id="{F829F4C2-9C4B-4D2F-9C0E-9A4EB4B608E3}"/>
              </a:ext>
            </a:extLst>
          </p:cNvPr>
          <p:cNvPicPr>
            <a:picLocks noChangeAspect="1"/>
          </p:cNvPicPr>
          <p:nvPr/>
        </p:nvPicPr>
        <p:blipFill>
          <a:blip r:embed="rId2"/>
          <a:stretch>
            <a:fillRect/>
          </a:stretch>
        </p:blipFill>
        <p:spPr>
          <a:xfrm>
            <a:off x="4849126" y="779998"/>
            <a:ext cx="2810137" cy="4744263"/>
          </a:xfrm>
          <a:prstGeom prst="rect">
            <a:avLst/>
          </a:prstGeom>
        </p:spPr>
      </p:pic>
      <p:pic>
        <p:nvPicPr>
          <p:cNvPr id="26" name="Picture 25">
            <a:extLst>
              <a:ext uri="{FF2B5EF4-FFF2-40B4-BE49-F238E27FC236}">
                <a16:creationId xmlns:a16="http://schemas.microsoft.com/office/drawing/2014/main" id="{91D428BB-44C0-4DEA-BD7A-619E20AD0C2E}"/>
              </a:ext>
            </a:extLst>
          </p:cNvPr>
          <p:cNvPicPr>
            <a:picLocks noChangeAspect="1"/>
          </p:cNvPicPr>
          <p:nvPr/>
        </p:nvPicPr>
        <p:blipFill>
          <a:blip r:embed="rId3"/>
          <a:stretch>
            <a:fillRect/>
          </a:stretch>
        </p:blipFill>
        <p:spPr>
          <a:xfrm>
            <a:off x="349625" y="2894140"/>
            <a:ext cx="749342" cy="765632"/>
          </a:xfrm>
          <a:prstGeom prst="rect">
            <a:avLst/>
          </a:prstGeom>
        </p:spPr>
      </p:pic>
      <p:pic>
        <p:nvPicPr>
          <p:cNvPr id="29" name="Picture 28">
            <a:extLst>
              <a:ext uri="{FF2B5EF4-FFF2-40B4-BE49-F238E27FC236}">
                <a16:creationId xmlns:a16="http://schemas.microsoft.com/office/drawing/2014/main" id="{843C0E06-28DE-4E38-9D88-2EA650FF9D4A}"/>
              </a:ext>
            </a:extLst>
          </p:cNvPr>
          <p:cNvPicPr>
            <a:picLocks noChangeAspect="1"/>
          </p:cNvPicPr>
          <p:nvPr/>
        </p:nvPicPr>
        <p:blipFill>
          <a:blip r:embed="rId4"/>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18" name="Picture 2" descr="Free Animated Christmas icons">
            <a:extLst>
              <a:ext uri="{FF2B5EF4-FFF2-40B4-BE49-F238E27FC236}">
                <a16:creationId xmlns:a16="http://schemas.microsoft.com/office/drawing/2014/main" id="{CEF03CD4-613B-4431-A730-DA18D5D03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70" y="3856364"/>
            <a:ext cx="842051" cy="10652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6B919B-8AE9-40AB-91D8-708F3BF62991}"/>
              </a:ext>
            </a:extLst>
          </p:cNvPr>
          <p:cNvSpPr txBox="1"/>
          <p:nvPr/>
        </p:nvSpPr>
        <p:spPr>
          <a:xfrm>
            <a:off x="1098967" y="4207379"/>
            <a:ext cx="3600837" cy="369332"/>
          </a:xfrm>
          <a:prstGeom prst="rect">
            <a:avLst/>
          </a:prstGeom>
          <a:noFill/>
        </p:spPr>
        <p:txBody>
          <a:bodyPr wrap="square" rtlCol="0">
            <a:spAutoFit/>
          </a:bodyPr>
          <a:lstStyle/>
          <a:p>
            <a:r>
              <a:rPr lang="en-IN" dirty="0"/>
              <a:t>https://linktr.ee/krishna.chaudhary</a:t>
            </a:r>
          </a:p>
        </p:txBody>
      </p:sp>
      <p:pic>
        <p:nvPicPr>
          <p:cNvPr id="20" name="Picture 4" descr="Love You Hug Sticker by Emoji for iOS &amp; Android | GIPHY | Emoji images,  Animated emoticons, Smiley emoji">
            <a:extLst>
              <a:ext uri="{FF2B5EF4-FFF2-40B4-BE49-F238E27FC236}">
                <a16:creationId xmlns:a16="http://schemas.microsoft.com/office/drawing/2014/main" id="{4CCA41DB-5E6E-4802-A5D1-CCB88C2471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7447" y="1445031"/>
            <a:ext cx="954741" cy="95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18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7"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294967295"/>
          </p:nvPr>
        </p:nvSpPr>
        <p:spPr>
          <a:xfrm>
            <a:off x="10534650" y="6356350"/>
            <a:ext cx="1657350" cy="365125"/>
          </a:xfrm>
        </p:spPr>
        <p:txBody>
          <a:bodyPr/>
          <a:lstStyle/>
          <a:p>
            <a:fld id="{294A09A9-5501-47C1-A89A-A340965A2BE2}" type="slidenum">
              <a:rPr lang="en-US" smtClean="0"/>
              <a:pPr/>
              <a:t>4</a:t>
            </a:fld>
            <a:endParaRPr lang="en-US" dirty="0"/>
          </a:p>
        </p:txBody>
      </p:sp>
      <p:sp>
        <p:nvSpPr>
          <p:cNvPr id="8" name="TextBox 7">
            <a:extLst>
              <a:ext uri="{FF2B5EF4-FFF2-40B4-BE49-F238E27FC236}">
                <a16:creationId xmlns:a16="http://schemas.microsoft.com/office/drawing/2014/main" id="{58D6C670-D603-420B-B4A8-3322E68A9D91}"/>
              </a:ext>
            </a:extLst>
          </p:cNvPr>
          <p:cNvSpPr txBox="1"/>
          <p:nvPr/>
        </p:nvSpPr>
        <p:spPr>
          <a:xfrm>
            <a:off x="526803" y="266771"/>
            <a:ext cx="6161497" cy="769441"/>
          </a:xfrm>
          <a:prstGeom prst="rect">
            <a:avLst/>
          </a:prstGeom>
          <a:noFill/>
        </p:spPr>
        <p:txBody>
          <a:bodyPr wrap="square">
            <a:spAutoFit/>
          </a:bodyPr>
          <a:lstStyle/>
          <a:p>
            <a:pPr algn="ctr"/>
            <a:r>
              <a:rPr lang="en-US" sz="4400" b="1" dirty="0">
                <a:solidFill>
                  <a:schemeClr val="tx2"/>
                </a:solidFill>
              </a:rPr>
              <a:t>Flow of Agenda</a:t>
            </a:r>
          </a:p>
        </p:txBody>
      </p:sp>
      <p:sp>
        <p:nvSpPr>
          <p:cNvPr id="11" name="TextBox 10">
            <a:extLst>
              <a:ext uri="{FF2B5EF4-FFF2-40B4-BE49-F238E27FC236}">
                <a16:creationId xmlns:a16="http://schemas.microsoft.com/office/drawing/2014/main" id="{2E05AABD-81ED-481A-AD5F-F10EABC71F40}"/>
              </a:ext>
            </a:extLst>
          </p:cNvPr>
          <p:cNvSpPr txBox="1"/>
          <p:nvPr/>
        </p:nvSpPr>
        <p:spPr>
          <a:xfrm>
            <a:off x="230931" y="2219740"/>
            <a:ext cx="6589747" cy="2862322"/>
          </a:xfrm>
          <a:prstGeom prst="rect">
            <a:avLst/>
          </a:prstGeom>
          <a:noFill/>
          <a:effectLst>
            <a:outerShdw blurRad="50800" dist="38100" dir="5400000" algn="t" rotWithShape="0">
              <a:prstClr val="black">
                <a:alpha val="40000"/>
              </a:prstClr>
            </a:outerShdw>
          </a:effectLst>
        </p:spPr>
        <p:txBody>
          <a:bodyPr wrap="square">
            <a:spAutoFit/>
          </a:bodyPr>
          <a:lstStyle/>
          <a:p>
            <a:r>
              <a:rPr lang="en-US" sz="3600" b="1" dirty="0"/>
              <a:t>Part-1 Introduction to Project</a:t>
            </a:r>
          </a:p>
          <a:p>
            <a:r>
              <a:rPr lang="en-US" sz="3600" b="1" dirty="0"/>
              <a:t>Part-2 Project-Planning &amp; Requirement</a:t>
            </a:r>
          </a:p>
          <a:p>
            <a:r>
              <a:rPr lang="en-US" sz="3600" b="1" dirty="0"/>
              <a:t>Part-3 Application Deployment</a:t>
            </a:r>
          </a:p>
          <a:p>
            <a:r>
              <a:rPr lang="en-US" sz="3600" b="1" dirty="0"/>
              <a:t>Part-4 </a:t>
            </a:r>
            <a:r>
              <a:rPr lang="en-US" sz="3600" b="1" dirty="0" err="1"/>
              <a:t>Biblo-Graphy</a:t>
            </a:r>
            <a:endParaRPr lang="en-IN" sz="3600" b="1"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485322" y="2231500"/>
            <a:ext cx="6263821" cy="2395000"/>
          </a:xfrm>
        </p:spPr>
        <p:txBody>
          <a:bodyPr/>
          <a:lstStyle/>
          <a:p>
            <a:r>
              <a:rPr lang="en-US" sz="6000" dirty="0">
                <a:solidFill>
                  <a:srgbClr val="CCCCFF"/>
                </a:solidFill>
              </a:rPr>
              <a:t>Part-1 Introduction to Project</a:t>
            </a:r>
            <a:endParaRPr lang="en-IN" dirty="0">
              <a:solidFill>
                <a:srgbClr val="CCCCFF"/>
              </a:solidFill>
            </a:endParaRPr>
          </a:p>
        </p:txBody>
      </p:sp>
      <p:pic>
        <p:nvPicPr>
          <p:cNvPr id="3" name="Picture 2">
            <a:extLst>
              <a:ext uri="{FF2B5EF4-FFF2-40B4-BE49-F238E27FC236}">
                <a16:creationId xmlns:a16="http://schemas.microsoft.com/office/drawing/2014/main" id="{FB7285B6-CA59-4B85-A61B-EA084F2A315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6068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85000" lnSpcReduction="20000"/>
          </a:bodyPr>
          <a:lstStyle/>
          <a:p>
            <a:r>
              <a:rPr lang="en-US" dirty="0"/>
              <a:t>Everyone loves movies irrespective of age, gender, color, or geographical location. The most interesting fact which I found is how we all are connected via this medium and yet how unique our choices and combinations are. It is difficult to say that everyone would like a particular movie because some people like thriller, romance or some people like sci-fi genres movie, while few people like lead actors and directors.</a:t>
            </a:r>
          </a:p>
          <a:p>
            <a:r>
              <a:rPr lang="en-US" dirty="0"/>
              <a:t> So, here’s where a role of data analyst come, we extract all the patterns based on user’s </a:t>
            </a:r>
            <a:r>
              <a:rPr lang="en-US" dirty="0" err="1"/>
              <a:t>behaviour</a:t>
            </a:r>
            <a:r>
              <a:rPr lang="en-US" dirty="0"/>
              <a:t> and from the data(movie) itself. So, without any further delay let’s jump and discuss our recommendation system.</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6</a:t>
            </a:fld>
            <a:endParaRPr lang="en-US" dirty="0"/>
          </a:p>
        </p:txBody>
      </p:sp>
      <p:pic>
        <p:nvPicPr>
          <p:cNvPr id="5" name="Picture 4">
            <a:extLst>
              <a:ext uri="{FF2B5EF4-FFF2-40B4-BE49-F238E27FC236}">
                <a16:creationId xmlns:a16="http://schemas.microsoft.com/office/drawing/2014/main" id="{8A8E5158-2630-4D3D-B3DD-284A1697BACE}"/>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1000"/>
                                        <p:tgtEl>
                                          <p:spTgt spid="3">
                                            <p:txEl>
                                              <p:pRg st="1" end="1"/>
                                            </p:txEl>
                                          </p:spTgt>
                                        </p:tgtEl>
                                      </p:cBhvr>
                                    </p:animEffect>
                                    <p:anim calcmode="lin" valueType="num">
                                      <p:cBhvr>
                                        <p:cTn id="3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11971"/>
            <a:ext cx="9665460" cy="1108037"/>
          </a:xfrm>
        </p:spPr>
        <p:txBody>
          <a:bodyPr/>
          <a:lstStyle/>
          <a:p>
            <a:pPr algn="ctr"/>
            <a:r>
              <a:rPr lang="en-IN" sz="4000" b="1" i="0" dirty="0">
                <a:solidFill>
                  <a:srgbClr val="222222"/>
                </a:solidFill>
                <a:effectLst/>
              </a:rPr>
              <a:t>Use-Cases of Recommendation System</a:t>
            </a:r>
            <a:endParaRPr lang="en-US" sz="4000" dirty="0"/>
          </a:p>
        </p:txBody>
      </p:sp>
      <p:sp>
        <p:nvSpPr>
          <p:cNvPr id="8" name="Text Placeholder 7">
            <a:extLst>
              <a:ext uri="{FF2B5EF4-FFF2-40B4-BE49-F238E27FC236}">
                <a16:creationId xmlns:a16="http://schemas.microsoft.com/office/drawing/2014/main" id="{4EE63C02-D9FB-4C86-8B40-E41821B2701C}"/>
              </a:ext>
            </a:extLst>
          </p:cNvPr>
          <p:cNvSpPr>
            <a:spLocks noGrp="1"/>
          </p:cNvSpPr>
          <p:nvPr>
            <p:ph type="body" idx="1"/>
          </p:nvPr>
        </p:nvSpPr>
        <p:spPr>
          <a:xfrm>
            <a:off x="0" y="2297567"/>
            <a:ext cx="6959600" cy="3684133"/>
          </a:xfrm>
        </p:spPr>
        <p:txBody>
          <a:bodyPr/>
          <a:lstStyle/>
          <a:p>
            <a:pPr algn="l"/>
            <a:r>
              <a:rPr lang="en-US" sz="2000" b="0" i="0" dirty="0">
                <a:effectLst/>
              </a:rPr>
              <a:t>There are many use-cases of it. Some are</a:t>
            </a:r>
          </a:p>
          <a:p>
            <a:pPr algn="l"/>
            <a:r>
              <a:rPr lang="en-US" sz="2000" b="0" i="0" dirty="0">
                <a:effectLst/>
              </a:rPr>
              <a:t>A. </a:t>
            </a:r>
            <a:r>
              <a:rPr lang="en-US" sz="2000" b="1" i="0" dirty="0">
                <a:effectLst/>
              </a:rPr>
              <a:t>Personalized Content: </a:t>
            </a:r>
            <a:r>
              <a:rPr lang="en-US" sz="2000" b="0" i="0" dirty="0">
                <a:effectLst/>
              </a:rPr>
              <a:t>Helps to Improve the on-site experience by creating dynamic recommendations for different kinds of audiences like Netflix, Amazon Prime does.</a:t>
            </a:r>
          </a:p>
          <a:p>
            <a:pPr algn="l"/>
            <a:r>
              <a:rPr lang="en-US" sz="2000" b="0" i="0" dirty="0">
                <a:effectLst/>
              </a:rPr>
              <a:t>B. </a:t>
            </a:r>
            <a:r>
              <a:rPr lang="en-US" sz="2000" b="1" i="0" dirty="0">
                <a:effectLst/>
              </a:rPr>
              <a:t>Better Product search experience</a:t>
            </a:r>
            <a:r>
              <a:rPr lang="en-US" sz="2000" b="0" i="0" dirty="0">
                <a:effectLst/>
              </a:rPr>
              <a:t>: Helps to categories the product based on their features. </a:t>
            </a:r>
            <a:r>
              <a:rPr lang="en-US" sz="2000" dirty="0"/>
              <a:t>For example</a:t>
            </a:r>
            <a:r>
              <a:rPr lang="en-US" sz="2000" b="0" i="0" dirty="0">
                <a:effectLst/>
              </a:rPr>
              <a:t>: Amazon, Flipkart, etc.</a:t>
            </a:r>
            <a:endParaRPr lang="en-IN" sz="2000"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p:txBody>
          <a:bodyPr/>
          <a:lstStyle/>
          <a:p>
            <a:fld id="{294A09A9-5501-47C1-A89A-A340965A2BE2}" type="slidenum">
              <a:rPr lang="en-US" smtClean="0"/>
              <a:pPr/>
              <a:t>7</a:t>
            </a:fld>
            <a:endParaRPr lang="en-US" dirty="0"/>
          </a:p>
        </p:txBody>
      </p:sp>
      <p:pic>
        <p:nvPicPr>
          <p:cNvPr id="5" name="Picture 4">
            <a:extLst>
              <a:ext uri="{FF2B5EF4-FFF2-40B4-BE49-F238E27FC236}">
                <a16:creationId xmlns:a16="http://schemas.microsoft.com/office/drawing/2014/main" id="{3EC7528A-E254-4370-9A36-05496034FFE3}"/>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4" name="Picture 3">
            <a:extLst>
              <a:ext uri="{FF2B5EF4-FFF2-40B4-BE49-F238E27FC236}">
                <a16:creationId xmlns:a16="http://schemas.microsoft.com/office/drawing/2014/main" id="{0CC745D3-DF61-468B-A39D-6306A62EDC98}"/>
              </a:ext>
            </a:extLst>
          </p:cNvPr>
          <p:cNvPicPr>
            <a:picLocks noChangeAspect="1"/>
          </p:cNvPicPr>
          <p:nvPr/>
        </p:nvPicPr>
        <p:blipFill>
          <a:blip r:embed="rId3"/>
          <a:stretch>
            <a:fillRect/>
          </a:stretch>
        </p:blipFill>
        <p:spPr>
          <a:xfrm>
            <a:off x="6959600" y="2290305"/>
            <a:ext cx="5232400" cy="1573693"/>
          </a:xfrm>
          <a:prstGeom prst="rect">
            <a:avLst/>
          </a:prstGeom>
        </p:spPr>
      </p:pic>
      <p:pic>
        <p:nvPicPr>
          <p:cNvPr id="9" name="Picture 8">
            <a:extLst>
              <a:ext uri="{FF2B5EF4-FFF2-40B4-BE49-F238E27FC236}">
                <a16:creationId xmlns:a16="http://schemas.microsoft.com/office/drawing/2014/main" id="{AB56AA1A-9016-4AFB-9B2A-4589E1A8E2CA}"/>
              </a:ext>
            </a:extLst>
          </p:cNvPr>
          <p:cNvPicPr>
            <a:picLocks noChangeAspect="1"/>
          </p:cNvPicPr>
          <p:nvPr/>
        </p:nvPicPr>
        <p:blipFill>
          <a:blip r:embed="rId4"/>
          <a:stretch>
            <a:fillRect/>
          </a:stretch>
        </p:blipFill>
        <p:spPr>
          <a:xfrm>
            <a:off x="6959600" y="3912360"/>
            <a:ext cx="5232400" cy="2945640"/>
          </a:xfrm>
          <a:prstGeom prst="rect">
            <a:avLst/>
          </a:prstGeom>
        </p:spPr>
      </p:pic>
    </p:spTree>
    <p:extLst>
      <p:ext uri="{BB962C8B-B14F-4D97-AF65-F5344CB8AC3E}">
        <p14:creationId xmlns:p14="http://schemas.microsoft.com/office/powerpoint/2010/main" val="152738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pPr algn="ctr"/>
            <a:r>
              <a:rPr lang="en-US" dirty="0"/>
              <a:t>What are Recommendation System?</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vert="horz" lIns="91440" tIns="45720" rIns="91440" bIns="45720" rtlCol="0" anchor="t">
            <a:normAutofit/>
          </a:bodyPr>
          <a:lstStyle/>
          <a:p>
            <a:r>
              <a:rPr lang="en-US" dirty="0"/>
              <a:t>In a simple words a Recommendation System is a filtration program whose primary goal is to predict the “preference” or “rating” of a user towards a specific domain. In our case, this is domain-specific recommendation system, where we will predict only those movie which user would prefer based on data of his/her choice.</a:t>
            </a:r>
          </a:p>
        </p:txBody>
      </p:sp>
      <p:pic>
        <p:nvPicPr>
          <p:cNvPr id="5" name="Picture 4">
            <a:extLst>
              <a:ext uri="{FF2B5EF4-FFF2-40B4-BE49-F238E27FC236}">
                <a16:creationId xmlns:a16="http://schemas.microsoft.com/office/drawing/2014/main" id="{F2F21EC0-9ED3-4F17-B16E-170949CCD1E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34467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4998D-F595-449B-B141-EFA297D9F3BA}"/>
              </a:ext>
            </a:extLst>
          </p:cNvPr>
          <p:cNvSpPr>
            <a:spLocks noGrp="1"/>
          </p:cNvSpPr>
          <p:nvPr>
            <p:ph type="title"/>
          </p:nvPr>
        </p:nvSpPr>
        <p:spPr/>
        <p:txBody>
          <a:bodyPr/>
          <a:lstStyle/>
          <a:p>
            <a:pPr algn="ctr"/>
            <a:r>
              <a:rPr lang="en-US" dirty="0"/>
              <a:t>Types of Recommendation System</a:t>
            </a:r>
            <a:endParaRPr lang="en-IN" dirty="0"/>
          </a:p>
        </p:txBody>
      </p:sp>
      <p:sp>
        <p:nvSpPr>
          <p:cNvPr id="3" name="Text Placeholder 2">
            <a:extLst>
              <a:ext uri="{FF2B5EF4-FFF2-40B4-BE49-F238E27FC236}">
                <a16:creationId xmlns:a16="http://schemas.microsoft.com/office/drawing/2014/main" id="{6CCCB5A6-573F-443E-A669-B8CCF39C95AF}"/>
              </a:ext>
            </a:extLst>
          </p:cNvPr>
          <p:cNvSpPr>
            <a:spLocks noGrp="1"/>
          </p:cNvSpPr>
          <p:nvPr>
            <p:ph type="body" idx="1"/>
          </p:nvPr>
        </p:nvSpPr>
        <p:spPr>
          <a:xfrm>
            <a:off x="1167492" y="2653167"/>
            <a:ext cx="5421567" cy="1945727"/>
          </a:xfrm>
        </p:spPr>
        <p:txBody>
          <a:bodyPr/>
          <a:lstStyle/>
          <a:p>
            <a:pPr marL="457200" indent="-457200">
              <a:buAutoNum type="arabicPeriod"/>
            </a:pPr>
            <a:r>
              <a:rPr lang="en-IN" b="1" i="0" dirty="0">
                <a:effectLst/>
                <a:latin typeface="Lato" panose="020F0502020204030203" pitchFamily="34" charset="0"/>
              </a:rPr>
              <a:t>Content-Based Filtering</a:t>
            </a:r>
          </a:p>
          <a:p>
            <a:pPr marL="457200" indent="-457200">
              <a:buFont typeface="Arial" panose="020B0604020202020204" pitchFamily="34" charset="0"/>
              <a:buAutoNum type="arabicPeriod"/>
            </a:pPr>
            <a:r>
              <a:rPr lang="en-IN" b="1" i="0" dirty="0">
                <a:effectLst/>
                <a:latin typeface="Lato" panose="020F0502020204030203" pitchFamily="34" charset="0"/>
              </a:rPr>
              <a:t>Collaborative-Based Filtering</a:t>
            </a:r>
          </a:p>
          <a:p>
            <a:pPr marL="457200" indent="-457200">
              <a:buFont typeface="Arial" panose="020B0604020202020204" pitchFamily="34" charset="0"/>
              <a:buAutoNum type="arabicPeriod"/>
            </a:pPr>
            <a:r>
              <a:rPr lang="en-IN" b="1" dirty="0">
                <a:latin typeface="Lato" panose="020F0502020204030203" pitchFamily="34" charset="0"/>
              </a:rPr>
              <a:t>Hybrid-Based Filtering</a:t>
            </a:r>
            <a:endParaRPr lang="en-IN" b="0" i="0" dirty="0">
              <a:effectLst/>
              <a:latin typeface="Lato" panose="020F0502020204030203" pitchFamily="34" charset="0"/>
            </a:endParaRPr>
          </a:p>
        </p:txBody>
      </p:sp>
      <p:pic>
        <p:nvPicPr>
          <p:cNvPr id="5" name="Picture 4">
            <a:extLst>
              <a:ext uri="{FF2B5EF4-FFF2-40B4-BE49-F238E27FC236}">
                <a16:creationId xmlns:a16="http://schemas.microsoft.com/office/drawing/2014/main" id="{01631074-FF79-4421-B124-3D77B07BC6BC}"/>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14099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4632</TotalTime>
  <Words>1874</Words>
  <Application>Microsoft Office PowerPoint</Application>
  <PresentationFormat>Widescreen</PresentationFormat>
  <Paragraphs>232</Paragraphs>
  <Slides>35</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Arial</vt:lpstr>
      <vt:lpstr>Calibri</vt:lpstr>
      <vt:lpstr>Google Sans</vt:lpstr>
      <vt:lpstr>Inter</vt:lpstr>
      <vt:lpstr>Lato</vt:lpstr>
      <vt:lpstr>Tenorite</vt:lpstr>
      <vt:lpstr>Wingdings</vt:lpstr>
      <vt:lpstr>Office Theme</vt:lpstr>
      <vt:lpstr>END-END MOVIE RECOMMENDATION SYSTEM USING MACHINE LEARNING </vt:lpstr>
      <vt:lpstr>END-END MOVIE RECOMMENDATION SYSTEM USING MACHINE LEARNING </vt:lpstr>
      <vt:lpstr>ACKNOWLEDGEMENT</vt:lpstr>
      <vt:lpstr>PowerPoint Presentation</vt:lpstr>
      <vt:lpstr>Part-1 Introduction to Project</vt:lpstr>
      <vt:lpstr>Introduction</vt:lpstr>
      <vt:lpstr>Use-Cases of Recommendation System</vt:lpstr>
      <vt:lpstr>What are Recommendation System?</vt:lpstr>
      <vt:lpstr>Types of Recommendation System</vt:lpstr>
      <vt:lpstr>Content-Based Filtering</vt:lpstr>
      <vt:lpstr>Collaborative-Based Filtering</vt:lpstr>
      <vt:lpstr>Hybrid-Based Filtering</vt:lpstr>
      <vt:lpstr>Part-2  Project-Planning &amp; Requirement</vt:lpstr>
      <vt:lpstr>Project Flow</vt:lpstr>
      <vt:lpstr>About Dataset</vt:lpstr>
      <vt:lpstr>PowerPoint Presentation</vt:lpstr>
      <vt:lpstr>PowerPoint Presentation</vt:lpstr>
      <vt:lpstr>Approach of Problem</vt:lpstr>
      <vt:lpstr>PowerPoint Presentation</vt:lpstr>
      <vt:lpstr>Example of Count Vectorizer</vt:lpstr>
      <vt:lpstr>Cosine Similarity</vt:lpstr>
      <vt:lpstr>What is framework?</vt:lpstr>
      <vt:lpstr>Streamlit Framework</vt:lpstr>
      <vt:lpstr>What is API</vt:lpstr>
      <vt:lpstr>PowerPoint Presentation</vt:lpstr>
      <vt:lpstr>Part-3 Application Deployment </vt:lpstr>
      <vt:lpstr>Heroku</vt:lpstr>
      <vt:lpstr>Required files for deploying to Heroku</vt:lpstr>
      <vt:lpstr>Files &amp; Structure</vt:lpstr>
      <vt:lpstr>Steps to deploy application on Heroku</vt:lpstr>
      <vt:lpstr>PowerPoint Presentation</vt:lpstr>
      <vt:lpstr>Future Work</vt:lpstr>
      <vt:lpstr>Part-4 Biblography </vt:lpstr>
      <vt:lpstr>Tools &amp; Technology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APPLICATION FOR MOVIE RECOMMENDATION SYSTEM USING PYTHON</dc:title>
  <dc:creator>krishna chaudhary</dc:creator>
  <cp:lastModifiedBy>krishna chaudhary</cp:lastModifiedBy>
  <cp:revision>121</cp:revision>
  <dcterms:created xsi:type="dcterms:W3CDTF">2022-07-04T13:31:43Z</dcterms:created>
  <dcterms:modified xsi:type="dcterms:W3CDTF">2022-07-22T08:58:46Z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